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sldIdLst>
    <p:sldId id="265" r:id="rId5"/>
    <p:sldId id="296" r:id="rId6"/>
    <p:sldId id="297" r:id="rId7"/>
    <p:sldId id="292" r:id="rId8"/>
    <p:sldId id="266" r:id="rId9"/>
    <p:sldId id="259" r:id="rId10"/>
    <p:sldId id="262" r:id="rId11"/>
    <p:sldId id="257" r:id="rId12"/>
    <p:sldId id="287" r:id="rId13"/>
    <p:sldId id="270" r:id="rId14"/>
    <p:sldId id="271" r:id="rId15"/>
    <p:sldId id="300" r:id="rId16"/>
    <p:sldId id="298" r:id="rId17"/>
    <p:sldId id="29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rntson, Suzanne" initials="AS" lastIdx="1" clrIdx="0">
    <p:extLst>
      <p:ext uri="{19B8F6BF-5375-455C-9EA6-DF929625EA0E}">
        <p15:presenceInfo xmlns:p15="http://schemas.microsoft.com/office/powerpoint/2012/main" userId="S::sarntson@co.scott.mn.us::2d5d471e-9ea3-4382-a716-c40fb3867e4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2D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B48C83-1873-4C10-B770-3A87C22EA614}" v="1" dt="2021-09-08T19:26:47.25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390" autoAdjust="0"/>
    <p:restoredTop sz="94660"/>
  </p:normalViewPr>
  <p:slideViewPr>
    <p:cSldViewPr>
      <p:cViewPr varScale="1">
        <p:scale>
          <a:sx n="108" d="100"/>
          <a:sy n="108" d="100"/>
        </p:scale>
        <p:origin x="206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8661860-5E3E-4DD2-973A-E7FBB610CCCA}"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en-US"/>
        </a:p>
      </dgm:t>
    </dgm:pt>
    <dgm:pt modelId="{8D3CBCAD-B68D-4A3F-9257-A05E24432361}">
      <dgm:prSet/>
      <dgm:spPr/>
      <dgm:t>
        <a:bodyPr/>
        <a:lstStyle/>
        <a:p>
          <a:r>
            <a:rPr lang="en-US" dirty="0"/>
            <a:t>Leverage</a:t>
          </a:r>
        </a:p>
      </dgm:t>
    </dgm:pt>
    <dgm:pt modelId="{FA0132AB-681D-43F2-9F09-DAE7D97A76E0}" type="parTrans" cxnId="{8E3FDE21-1941-4667-A407-4FF60FB3D7E4}">
      <dgm:prSet/>
      <dgm:spPr/>
      <dgm:t>
        <a:bodyPr/>
        <a:lstStyle/>
        <a:p>
          <a:endParaRPr lang="en-US"/>
        </a:p>
      </dgm:t>
    </dgm:pt>
    <dgm:pt modelId="{CFF5E89B-8C0F-4C3D-A99E-90868C50FA7B}" type="sibTrans" cxnId="{8E3FDE21-1941-4667-A407-4FF60FB3D7E4}">
      <dgm:prSet/>
      <dgm:spPr/>
      <dgm:t>
        <a:bodyPr/>
        <a:lstStyle/>
        <a:p>
          <a:endParaRPr lang="en-US"/>
        </a:p>
      </dgm:t>
    </dgm:pt>
    <dgm:pt modelId="{72B12FE3-9EDB-4DAE-B995-9F4F6ACC013A}">
      <dgm:prSet/>
      <dgm:spPr/>
      <dgm:t>
        <a:bodyPr/>
        <a:lstStyle/>
        <a:p>
          <a:r>
            <a:rPr lang="en-US" dirty="0"/>
            <a:t>Leverage existing county and community resources to  meet the multi-faceted need of children and families.</a:t>
          </a:r>
        </a:p>
      </dgm:t>
    </dgm:pt>
    <dgm:pt modelId="{29A3F350-7B79-4440-9AAB-50C9FDA077B4}" type="parTrans" cxnId="{74B08039-055D-4748-A1CE-574D407130D0}">
      <dgm:prSet/>
      <dgm:spPr/>
      <dgm:t>
        <a:bodyPr/>
        <a:lstStyle/>
        <a:p>
          <a:endParaRPr lang="en-US"/>
        </a:p>
      </dgm:t>
    </dgm:pt>
    <dgm:pt modelId="{429A5996-2D93-4765-B08C-2916AA992D0D}" type="sibTrans" cxnId="{74B08039-055D-4748-A1CE-574D407130D0}">
      <dgm:prSet/>
      <dgm:spPr/>
      <dgm:t>
        <a:bodyPr/>
        <a:lstStyle/>
        <a:p>
          <a:endParaRPr lang="en-US"/>
        </a:p>
      </dgm:t>
    </dgm:pt>
    <dgm:pt modelId="{F15B5025-4026-46F3-9050-7B6B0BA8BF28}">
      <dgm:prSet/>
      <dgm:spPr/>
      <dgm:t>
        <a:bodyPr/>
        <a:lstStyle/>
        <a:p>
          <a:r>
            <a:rPr lang="en-US" dirty="0"/>
            <a:t>Target</a:t>
          </a:r>
        </a:p>
      </dgm:t>
    </dgm:pt>
    <dgm:pt modelId="{951FC17F-7CBF-4001-9B48-A6343BD620BC}" type="parTrans" cxnId="{635F4059-24A6-4B3B-B015-8ED74E2AF541}">
      <dgm:prSet/>
      <dgm:spPr/>
      <dgm:t>
        <a:bodyPr/>
        <a:lstStyle/>
        <a:p>
          <a:endParaRPr lang="en-US"/>
        </a:p>
      </dgm:t>
    </dgm:pt>
    <dgm:pt modelId="{45A9EA29-8FEC-4364-9868-C05CF3242BD4}" type="sibTrans" cxnId="{635F4059-24A6-4B3B-B015-8ED74E2AF541}">
      <dgm:prSet/>
      <dgm:spPr/>
      <dgm:t>
        <a:bodyPr/>
        <a:lstStyle/>
        <a:p>
          <a:endParaRPr lang="en-US"/>
        </a:p>
      </dgm:t>
    </dgm:pt>
    <dgm:pt modelId="{9707BC63-8A56-4332-890A-E25C1397CBE4}">
      <dgm:prSet/>
      <dgm:spPr/>
      <dgm:t>
        <a:bodyPr/>
        <a:lstStyle/>
        <a:p>
          <a:r>
            <a:rPr lang="en-US" dirty="0"/>
            <a:t>Target outreach and services to support expectant families, families with very young children, families experiencing homelessness, and any family needing support.</a:t>
          </a:r>
        </a:p>
      </dgm:t>
    </dgm:pt>
    <dgm:pt modelId="{696651AE-F941-48B4-BF29-B36D65B902E6}" type="parTrans" cxnId="{F49D0F16-AF55-4D04-82CF-49218363A9B5}">
      <dgm:prSet/>
      <dgm:spPr/>
      <dgm:t>
        <a:bodyPr/>
        <a:lstStyle/>
        <a:p>
          <a:endParaRPr lang="en-US"/>
        </a:p>
      </dgm:t>
    </dgm:pt>
    <dgm:pt modelId="{9D1525DD-7BCC-4830-B4B4-082853497194}" type="sibTrans" cxnId="{F49D0F16-AF55-4D04-82CF-49218363A9B5}">
      <dgm:prSet/>
      <dgm:spPr/>
      <dgm:t>
        <a:bodyPr/>
        <a:lstStyle/>
        <a:p>
          <a:endParaRPr lang="en-US"/>
        </a:p>
      </dgm:t>
    </dgm:pt>
    <dgm:pt modelId="{BC23F5F5-B632-4CDC-983E-C34D54426F74}">
      <dgm:prSet/>
      <dgm:spPr/>
      <dgm:t>
        <a:bodyPr/>
        <a:lstStyle/>
        <a:p>
          <a:r>
            <a:rPr lang="en-US" dirty="0"/>
            <a:t>Provide</a:t>
          </a:r>
        </a:p>
      </dgm:t>
    </dgm:pt>
    <dgm:pt modelId="{3CF8792D-8202-435D-A335-E06C7B30EA7E}" type="parTrans" cxnId="{72901F1B-1ADC-4275-8A50-C20811F62F35}">
      <dgm:prSet/>
      <dgm:spPr/>
      <dgm:t>
        <a:bodyPr/>
        <a:lstStyle/>
        <a:p>
          <a:endParaRPr lang="en-US"/>
        </a:p>
      </dgm:t>
    </dgm:pt>
    <dgm:pt modelId="{25C2BF27-EA82-4327-A1C0-D02FC5FA276F}" type="sibTrans" cxnId="{72901F1B-1ADC-4275-8A50-C20811F62F35}">
      <dgm:prSet/>
      <dgm:spPr/>
      <dgm:t>
        <a:bodyPr/>
        <a:lstStyle/>
        <a:p>
          <a:endParaRPr lang="en-US"/>
        </a:p>
      </dgm:t>
    </dgm:pt>
    <dgm:pt modelId="{F8839B87-0B08-436A-9C1A-AB3B1320EC5F}">
      <dgm:prSet/>
      <dgm:spPr/>
      <dgm:t>
        <a:bodyPr/>
        <a:lstStyle/>
        <a:p>
          <a:r>
            <a:rPr lang="en-US" dirty="0"/>
            <a:t>Provide access community access points to these services, and navigation across them.</a:t>
          </a:r>
        </a:p>
      </dgm:t>
    </dgm:pt>
    <dgm:pt modelId="{2DF5E6F0-D09D-42AD-B28D-75D623B0299F}" type="parTrans" cxnId="{AD7DAAF2-63CB-4EC5-8995-D3ABE183D915}">
      <dgm:prSet/>
      <dgm:spPr/>
      <dgm:t>
        <a:bodyPr/>
        <a:lstStyle/>
        <a:p>
          <a:endParaRPr lang="en-US"/>
        </a:p>
      </dgm:t>
    </dgm:pt>
    <dgm:pt modelId="{952A90DB-C915-48A9-ADAC-CAC414615E48}" type="sibTrans" cxnId="{AD7DAAF2-63CB-4EC5-8995-D3ABE183D915}">
      <dgm:prSet/>
      <dgm:spPr/>
      <dgm:t>
        <a:bodyPr/>
        <a:lstStyle/>
        <a:p>
          <a:endParaRPr lang="en-US"/>
        </a:p>
      </dgm:t>
    </dgm:pt>
    <dgm:pt modelId="{61D08508-5A90-4394-AFA1-250B6C7D5810}">
      <dgm:prSet/>
      <dgm:spPr/>
      <dgm:t>
        <a:bodyPr/>
        <a:lstStyle/>
        <a:p>
          <a:endParaRPr lang="en-US" dirty="0"/>
        </a:p>
      </dgm:t>
    </dgm:pt>
    <dgm:pt modelId="{2735F5BF-B9B8-41BE-815A-EB044DCC0033}" type="parTrans" cxnId="{1278A67D-E729-4F87-9FFC-313C0F3896D6}">
      <dgm:prSet/>
      <dgm:spPr/>
      <dgm:t>
        <a:bodyPr/>
        <a:lstStyle/>
        <a:p>
          <a:endParaRPr lang="en-US"/>
        </a:p>
      </dgm:t>
    </dgm:pt>
    <dgm:pt modelId="{939AA77D-6124-4B40-8CBE-83D62B1D1791}" type="sibTrans" cxnId="{1278A67D-E729-4F87-9FFC-313C0F3896D6}">
      <dgm:prSet/>
      <dgm:spPr/>
      <dgm:t>
        <a:bodyPr/>
        <a:lstStyle/>
        <a:p>
          <a:endParaRPr lang="en-US"/>
        </a:p>
      </dgm:t>
    </dgm:pt>
    <dgm:pt modelId="{910D5B4C-607D-4AA0-A1A3-1C98B8396F54}">
      <dgm:prSet/>
      <dgm:spPr/>
      <dgm:t>
        <a:bodyPr/>
        <a:lstStyle/>
        <a:p>
          <a:r>
            <a:rPr lang="en-US" dirty="0"/>
            <a:t>A network of services, providers, programming and training to support child and family stability and community wellbeing</a:t>
          </a:r>
        </a:p>
      </dgm:t>
    </dgm:pt>
    <dgm:pt modelId="{26DF27C6-1F1D-4818-A70A-1CA3905C225C}" type="parTrans" cxnId="{4184E854-1E56-4F93-9AF1-43249764DA0A}">
      <dgm:prSet/>
      <dgm:spPr/>
      <dgm:t>
        <a:bodyPr/>
        <a:lstStyle/>
        <a:p>
          <a:endParaRPr lang="en-US"/>
        </a:p>
      </dgm:t>
    </dgm:pt>
    <dgm:pt modelId="{1E4C0383-2AF5-43E8-8C47-184B50BC361E}" type="sibTrans" cxnId="{4184E854-1E56-4F93-9AF1-43249764DA0A}">
      <dgm:prSet/>
      <dgm:spPr/>
      <dgm:t>
        <a:bodyPr/>
        <a:lstStyle/>
        <a:p>
          <a:endParaRPr lang="en-US"/>
        </a:p>
      </dgm:t>
    </dgm:pt>
    <dgm:pt modelId="{FF3C9FAC-35D0-4A90-AFAB-8677A3A7298B}" type="pres">
      <dgm:prSet presAssocID="{08661860-5E3E-4DD2-973A-E7FBB610CCCA}" presName="linear" presStyleCnt="0">
        <dgm:presLayoutVars>
          <dgm:dir/>
          <dgm:animLvl val="lvl"/>
          <dgm:resizeHandles val="exact"/>
        </dgm:presLayoutVars>
      </dgm:prSet>
      <dgm:spPr/>
    </dgm:pt>
    <dgm:pt modelId="{3FA5A984-4A12-4E6B-AF54-293EF2F34A56}" type="pres">
      <dgm:prSet presAssocID="{8D3CBCAD-B68D-4A3F-9257-A05E24432361}" presName="parentLin" presStyleCnt="0"/>
      <dgm:spPr/>
    </dgm:pt>
    <dgm:pt modelId="{0A1E9F4F-E7AC-410A-9A1B-46FD6D7B9153}" type="pres">
      <dgm:prSet presAssocID="{8D3CBCAD-B68D-4A3F-9257-A05E24432361}" presName="parentLeftMargin" presStyleLbl="node1" presStyleIdx="0" presStyleCnt="4"/>
      <dgm:spPr/>
    </dgm:pt>
    <dgm:pt modelId="{FC1860C1-6CD0-4582-9A07-7050D5ACCD1C}" type="pres">
      <dgm:prSet presAssocID="{8D3CBCAD-B68D-4A3F-9257-A05E24432361}" presName="parentText" presStyleLbl="node1" presStyleIdx="0" presStyleCnt="4">
        <dgm:presLayoutVars>
          <dgm:chMax val="0"/>
          <dgm:bulletEnabled val="1"/>
        </dgm:presLayoutVars>
      </dgm:prSet>
      <dgm:spPr/>
    </dgm:pt>
    <dgm:pt modelId="{6EE91C63-BF0C-4AAF-97D5-F25F6448242E}" type="pres">
      <dgm:prSet presAssocID="{8D3CBCAD-B68D-4A3F-9257-A05E24432361}" presName="negativeSpace" presStyleCnt="0"/>
      <dgm:spPr/>
    </dgm:pt>
    <dgm:pt modelId="{94C7C706-B234-41B5-9C3C-88640B40DE78}" type="pres">
      <dgm:prSet presAssocID="{8D3CBCAD-B68D-4A3F-9257-A05E24432361}" presName="childText" presStyleLbl="conFgAcc1" presStyleIdx="0" presStyleCnt="4">
        <dgm:presLayoutVars>
          <dgm:bulletEnabled val="1"/>
        </dgm:presLayoutVars>
      </dgm:prSet>
      <dgm:spPr/>
    </dgm:pt>
    <dgm:pt modelId="{5B2D37D1-37AA-47D9-A15A-5C28D4D4AA0D}" type="pres">
      <dgm:prSet presAssocID="{CFF5E89B-8C0F-4C3D-A99E-90868C50FA7B}" presName="spaceBetweenRectangles" presStyleCnt="0"/>
      <dgm:spPr/>
    </dgm:pt>
    <dgm:pt modelId="{21A4B642-D1CB-4A4E-A96A-0469906D9816}" type="pres">
      <dgm:prSet presAssocID="{F15B5025-4026-46F3-9050-7B6B0BA8BF28}" presName="parentLin" presStyleCnt="0"/>
      <dgm:spPr/>
    </dgm:pt>
    <dgm:pt modelId="{96A5BCE5-FF08-4449-AED1-1066AECDE35A}" type="pres">
      <dgm:prSet presAssocID="{F15B5025-4026-46F3-9050-7B6B0BA8BF28}" presName="parentLeftMargin" presStyleLbl="node1" presStyleIdx="0" presStyleCnt="4"/>
      <dgm:spPr/>
    </dgm:pt>
    <dgm:pt modelId="{F7D2F5E1-63C5-45AA-B8DD-F4A8C2162E6E}" type="pres">
      <dgm:prSet presAssocID="{F15B5025-4026-46F3-9050-7B6B0BA8BF28}" presName="parentText" presStyleLbl="node1" presStyleIdx="1" presStyleCnt="4">
        <dgm:presLayoutVars>
          <dgm:chMax val="0"/>
          <dgm:bulletEnabled val="1"/>
        </dgm:presLayoutVars>
      </dgm:prSet>
      <dgm:spPr/>
    </dgm:pt>
    <dgm:pt modelId="{E9B6D2F3-B238-46D7-A075-BF3863A9D35B}" type="pres">
      <dgm:prSet presAssocID="{F15B5025-4026-46F3-9050-7B6B0BA8BF28}" presName="negativeSpace" presStyleCnt="0"/>
      <dgm:spPr/>
    </dgm:pt>
    <dgm:pt modelId="{711012EF-2D0E-48A2-98ED-D9DAB77572B9}" type="pres">
      <dgm:prSet presAssocID="{F15B5025-4026-46F3-9050-7B6B0BA8BF28}" presName="childText" presStyleLbl="conFgAcc1" presStyleIdx="1" presStyleCnt="4">
        <dgm:presLayoutVars>
          <dgm:bulletEnabled val="1"/>
        </dgm:presLayoutVars>
      </dgm:prSet>
      <dgm:spPr/>
    </dgm:pt>
    <dgm:pt modelId="{F278784C-9F86-45DC-B676-98EAF9890865}" type="pres">
      <dgm:prSet presAssocID="{45A9EA29-8FEC-4364-9868-C05CF3242BD4}" presName="spaceBetweenRectangles" presStyleCnt="0"/>
      <dgm:spPr/>
    </dgm:pt>
    <dgm:pt modelId="{B3CD086C-A05E-423F-BDBB-49A61A7E10BE}" type="pres">
      <dgm:prSet presAssocID="{BC23F5F5-B632-4CDC-983E-C34D54426F74}" presName="parentLin" presStyleCnt="0"/>
      <dgm:spPr/>
    </dgm:pt>
    <dgm:pt modelId="{48A78CBD-CCD5-4C23-9EAB-D3D50BAC665C}" type="pres">
      <dgm:prSet presAssocID="{BC23F5F5-B632-4CDC-983E-C34D54426F74}" presName="parentLeftMargin" presStyleLbl="node1" presStyleIdx="1" presStyleCnt="4"/>
      <dgm:spPr/>
    </dgm:pt>
    <dgm:pt modelId="{526D6B87-9F69-47E2-A727-4BADC63608BC}" type="pres">
      <dgm:prSet presAssocID="{BC23F5F5-B632-4CDC-983E-C34D54426F74}" presName="parentText" presStyleLbl="node1" presStyleIdx="2" presStyleCnt="4">
        <dgm:presLayoutVars>
          <dgm:chMax val="0"/>
          <dgm:bulletEnabled val="1"/>
        </dgm:presLayoutVars>
      </dgm:prSet>
      <dgm:spPr/>
    </dgm:pt>
    <dgm:pt modelId="{E91E4F81-C994-46AC-9A69-190A38D22EFF}" type="pres">
      <dgm:prSet presAssocID="{BC23F5F5-B632-4CDC-983E-C34D54426F74}" presName="negativeSpace" presStyleCnt="0"/>
      <dgm:spPr/>
    </dgm:pt>
    <dgm:pt modelId="{C7258AF6-E506-40C2-AF5E-127CA3F0AE02}" type="pres">
      <dgm:prSet presAssocID="{BC23F5F5-B632-4CDC-983E-C34D54426F74}" presName="childText" presStyleLbl="conFgAcc1" presStyleIdx="2" presStyleCnt="4" custScaleY="79593" custLinFactNeighborX="1609" custLinFactNeighborY="10811">
        <dgm:presLayoutVars>
          <dgm:bulletEnabled val="1"/>
        </dgm:presLayoutVars>
      </dgm:prSet>
      <dgm:spPr/>
    </dgm:pt>
    <dgm:pt modelId="{D8BD65DF-E848-46C5-A0D2-A30C0BF56E47}" type="pres">
      <dgm:prSet presAssocID="{25C2BF27-EA82-4327-A1C0-D02FC5FA276F}" presName="spaceBetweenRectangles" presStyleCnt="0"/>
      <dgm:spPr/>
    </dgm:pt>
    <dgm:pt modelId="{9E761F9E-F61D-458A-A767-16A50AA39C1C}" type="pres">
      <dgm:prSet presAssocID="{61D08508-5A90-4394-AFA1-250B6C7D5810}" presName="parentLin" presStyleCnt="0"/>
      <dgm:spPr/>
    </dgm:pt>
    <dgm:pt modelId="{5ADDBB2A-4AF1-4FF4-8D57-22634C9CCD2B}" type="pres">
      <dgm:prSet presAssocID="{61D08508-5A90-4394-AFA1-250B6C7D5810}" presName="parentLeftMargin" presStyleLbl="node1" presStyleIdx="2" presStyleCnt="4"/>
      <dgm:spPr/>
    </dgm:pt>
    <dgm:pt modelId="{866AE911-4977-4C15-AE94-D2FEBD0585C8}" type="pres">
      <dgm:prSet presAssocID="{61D08508-5A90-4394-AFA1-250B6C7D5810}" presName="parentText" presStyleLbl="node1" presStyleIdx="3" presStyleCnt="4">
        <dgm:presLayoutVars>
          <dgm:chMax val="0"/>
          <dgm:bulletEnabled val="1"/>
        </dgm:presLayoutVars>
      </dgm:prSet>
      <dgm:spPr/>
    </dgm:pt>
    <dgm:pt modelId="{E91D0EEB-311E-4509-90B4-808F22CE7BDE}" type="pres">
      <dgm:prSet presAssocID="{61D08508-5A90-4394-AFA1-250B6C7D5810}" presName="negativeSpace" presStyleCnt="0"/>
      <dgm:spPr/>
    </dgm:pt>
    <dgm:pt modelId="{197AB16C-77FE-49F2-B2F8-D984B458C85D}" type="pres">
      <dgm:prSet presAssocID="{61D08508-5A90-4394-AFA1-250B6C7D5810}" presName="childText" presStyleLbl="conFgAcc1" presStyleIdx="3" presStyleCnt="4">
        <dgm:presLayoutVars>
          <dgm:bulletEnabled val="1"/>
        </dgm:presLayoutVars>
      </dgm:prSet>
      <dgm:spPr/>
    </dgm:pt>
  </dgm:ptLst>
  <dgm:cxnLst>
    <dgm:cxn modelId="{85E1E511-2C71-4453-A831-B4580B312D26}" type="presOf" srcId="{F8839B87-0B08-436A-9C1A-AB3B1320EC5F}" destId="{C7258AF6-E506-40C2-AF5E-127CA3F0AE02}" srcOrd="0" destOrd="0" presId="urn:microsoft.com/office/officeart/2005/8/layout/list1"/>
    <dgm:cxn modelId="{F49D0F16-AF55-4D04-82CF-49218363A9B5}" srcId="{F15B5025-4026-46F3-9050-7B6B0BA8BF28}" destId="{9707BC63-8A56-4332-890A-E25C1397CBE4}" srcOrd="0" destOrd="0" parTransId="{696651AE-F941-48B4-BF29-B36D65B902E6}" sibTransId="{9D1525DD-7BCC-4830-B4B4-082853497194}"/>
    <dgm:cxn modelId="{72901F1B-1ADC-4275-8A50-C20811F62F35}" srcId="{08661860-5E3E-4DD2-973A-E7FBB610CCCA}" destId="{BC23F5F5-B632-4CDC-983E-C34D54426F74}" srcOrd="2" destOrd="0" parTransId="{3CF8792D-8202-435D-A335-E06C7B30EA7E}" sibTransId="{25C2BF27-EA82-4327-A1C0-D02FC5FA276F}"/>
    <dgm:cxn modelId="{6337281F-40CE-4250-B0AD-D827F40C60F4}" type="presOf" srcId="{F15B5025-4026-46F3-9050-7B6B0BA8BF28}" destId="{96A5BCE5-FF08-4449-AED1-1066AECDE35A}" srcOrd="0" destOrd="0" presId="urn:microsoft.com/office/officeart/2005/8/layout/list1"/>
    <dgm:cxn modelId="{8E3FDE21-1941-4667-A407-4FF60FB3D7E4}" srcId="{08661860-5E3E-4DD2-973A-E7FBB610CCCA}" destId="{8D3CBCAD-B68D-4A3F-9257-A05E24432361}" srcOrd="0" destOrd="0" parTransId="{FA0132AB-681D-43F2-9F09-DAE7D97A76E0}" sibTransId="{CFF5E89B-8C0F-4C3D-A99E-90868C50FA7B}"/>
    <dgm:cxn modelId="{B10EA434-BD8B-458A-A822-EAB046978E82}" type="presOf" srcId="{BC23F5F5-B632-4CDC-983E-C34D54426F74}" destId="{48A78CBD-CCD5-4C23-9EAB-D3D50BAC665C}" srcOrd="0" destOrd="0" presId="urn:microsoft.com/office/officeart/2005/8/layout/list1"/>
    <dgm:cxn modelId="{74B08039-055D-4748-A1CE-574D407130D0}" srcId="{8D3CBCAD-B68D-4A3F-9257-A05E24432361}" destId="{72B12FE3-9EDB-4DAE-B995-9F4F6ACC013A}" srcOrd="0" destOrd="0" parTransId="{29A3F350-7B79-4440-9AAB-50C9FDA077B4}" sibTransId="{429A5996-2D93-4765-B08C-2916AA992D0D}"/>
    <dgm:cxn modelId="{A1BD306F-1919-42A4-9D7E-2BD65640F293}" type="presOf" srcId="{72B12FE3-9EDB-4DAE-B995-9F4F6ACC013A}" destId="{94C7C706-B234-41B5-9C3C-88640B40DE78}" srcOrd="0" destOrd="0" presId="urn:microsoft.com/office/officeart/2005/8/layout/list1"/>
    <dgm:cxn modelId="{4184E854-1E56-4F93-9AF1-43249764DA0A}" srcId="{BC23F5F5-B632-4CDC-983E-C34D54426F74}" destId="{910D5B4C-607D-4AA0-A1A3-1C98B8396F54}" srcOrd="1" destOrd="0" parTransId="{26DF27C6-1F1D-4818-A70A-1CA3905C225C}" sibTransId="{1E4C0383-2AF5-43E8-8C47-184B50BC361E}"/>
    <dgm:cxn modelId="{635F4059-24A6-4B3B-B015-8ED74E2AF541}" srcId="{08661860-5E3E-4DD2-973A-E7FBB610CCCA}" destId="{F15B5025-4026-46F3-9050-7B6B0BA8BF28}" srcOrd="1" destOrd="0" parTransId="{951FC17F-7CBF-4001-9B48-A6343BD620BC}" sibTransId="{45A9EA29-8FEC-4364-9868-C05CF3242BD4}"/>
    <dgm:cxn modelId="{1278A67D-E729-4F87-9FFC-313C0F3896D6}" srcId="{08661860-5E3E-4DD2-973A-E7FBB610CCCA}" destId="{61D08508-5A90-4394-AFA1-250B6C7D5810}" srcOrd="3" destOrd="0" parTransId="{2735F5BF-B9B8-41BE-815A-EB044DCC0033}" sibTransId="{939AA77D-6124-4B40-8CBE-83D62B1D1791}"/>
    <dgm:cxn modelId="{67FD027E-1854-42B1-9074-35ED40A42C95}" type="presOf" srcId="{9707BC63-8A56-4332-890A-E25C1397CBE4}" destId="{711012EF-2D0E-48A2-98ED-D9DAB77572B9}" srcOrd="0" destOrd="0" presId="urn:microsoft.com/office/officeart/2005/8/layout/list1"/>
    <dgm:cxn modelId="{E30A3E82-C1AD-4B0F-87C5-6A57EB782EF3}" type="presOf" srcId="{08661860-5E3E-4DD2-973A-E7FBB610CCCA}" destId="{FF3C9FAC-35D0-4A90-AFAB-8677A3A7298B}" srcOrd="0" destOrd="0" presId="urn:microsoft.com/office/officeart/2005/8/layout/list1"/>
    <dgm:cxn modelId="{FA7A738C-3E0E-4062-9841-DCB008C08B60}" type="presOf" srcId="{8D3CBCAD-B68D-4A3F-9257-A05E24432361}" destId="{FC1860C1-6CD0-4582-9A07-7050D5ACCD1C}" srcOrd="1" destOrd="0" presId="urn:microsoft.com/office/officeart/2005/8/layout/list1"/>
    <dgm:cxn modelId="{7A5437AF-FB7C-4D3E-B68C-9D18ABBECA8F}" type="presOf" srcId="{61D08508-5A90-4394-AFA1-250B6C7D5810}" destId="{866AE911-4977-4C15-AE94-D2FEBD0585C8}" srcOrd="1" destOrd="0" presId="urn:microsoft.com/office/officeart/2005/8/layout/list1"/>
    <dgm:cxn modelId="{770BF3B9-C9F3-4E74-8F39-5A5E90028A69}" type="presOf" srcId="{61D08508-5A90-4394-AFA1-250B6C7D5810}" destId="{5ADDBB2A-4AF1-4FF4-8D57-22634C9CCD2B}" srcOrd="0" destOrd="0" presId="urn:microsoft.com/office/officeart/2005/8/layout/list1"/>
    <dgm:cxn modelId="{B52F9EC3-2D6F-447D-94D2-AEBE78D6E240}" type="presOf" srcId="{8D3CBCAD-B68D-4A3F-9257-A05E24432361}" destId="{0A1E9F4F-E7AC-410A-9A1B-46FD6D7B9153}" srcOrd="0" destOrd="0" presId="urn:microsoft.com/office/officeart/2005/8/layout/list1"/>
    <dgm:cxn modelId="{19A33BDA-9BFB-405E-97F0-1C52C6D75D4D}" type="presOf" srcId="{BC23F5F5-B632-4CDC-983E-C34D54426F74}" destId="{526D6B87-9F69-47E2-A727-4BADC63608BC}" srcOrd="1" destOrd="0" presId="urn:microsoft.com/office/officeart/2005/8/layout/list1"/>
    <dgm:cxn modelId="{FD61D1ED-09F6-4306-A8D5-088E683360DD}" type="presOf" srcId="{910D5B4C-607D-4AA0-A1A3-1C98B8396F54}" destId="{C7258AF6-E506-40C2-AF5E-127CA3F0AE02}" srcOrd="0" destOrd="1" presId="urn:microsoft.com/office/officeart/2005/8/layout/list1"/>
    <dgm:cxn modelId="{15C88AEF-C34D-408A-B86B-E0BFE68E784C}" type="presOf" srcId="{F15B5025-4026-46F3-9050-7B6B0BA8BF28}" destId="{F7D2F5E1-63C5-45AA-B8DD-F4A8C2162E6E}" srcOrd="1" destOrd="0" presId="urn:microsoft.com/office/officeart/2005/8/layout/list1"/>
    <dgm:cxn modelId="{AD7DAAF2-63CB-4EC5-8995-D3ABE183D915}" srcId="{BC23F5F5-B632-4CDC-983E-C34D54426F74}" destId="{F8839B87-0B08-436A-9C1A-AB3B1320EC5F}" srcOrd="0" destOrd="0" parTransId="{2DF5E6F0-D09D-42AD-B28D-75D623B0299F}" sibTransId="{952A90DB-C915-48A9-ADAC-CAC414615E48}"/>
    <dgm:cxn modelId="{1A8563C2-1DC3-40C0-AD12-12EFD8544AD3}" type="presParOf" srcId="{FF3C9FAC-35D0-4A90-AFAB-8677A3A7298B}" destId="{3FA5A984-4A12-4E6B-AF54-293EF2F34A56}" srcOrd="0" destOrd="0" presId="urn:microsoft.com/office/officeart/2005/8/layout/list1"/>
    <dgm:cxn modelId="{DE6329F4-CAEC-4869-9BB5-26FEB86F8428}" type="presParOf" srcId="{3FA5A984-4A12-4E6B-AF54-293EF2F34A56}" destId="{0A1E9F4F-E7AC-410A-9A1B-46FD6D7B9153}" srcOrd="0" destOrd="0" presId="urn:microsoft.com/office/officeart/2005/8/layout/list1"/>
    <dgm:cxn modelId="{3C66921B-0547-48E1-80AE-E13418B6CA52}" type="presParOf" srcId="{3FA5A984-4A12-4E6B-AF54-293EF2F34A56}" destId="{FC1860C1-6CD0-4582-9A07-7050D5ACCD1C}" srcOrd="1" destOrd="0" presId="urn:microsoft.com/office/officeart/2005/8/layout/list1"/>
    <dgm:cxn modelId="{3885FDD0-F576-4B0F-898E-098524CA9841}" type="presParOf" srcId="{FF3C9FAC-35D0-4A90-AFAB-8677A3A7298B}" destId="{6EE91C63-BF0C-4AAF-97D5-F25F6448242E}" srcOrd="1" destOrd="0" presId="urn:microsoft.com/office/officeart/2005/8/layout/list1"/>
    <dgm:cxn modelId="{7AD53339-6948-45B5-9C24-A0CFF3C09872}" type="presParOf" srcId="{FF3C9FAC-35D0-4A90-AFAB-8677A3A7298B}" destId="{94C7C706-B234-41B5-9C3C-88640B40DE78}" srcOrd="2" destOrd="0" presId="urn:microsoft.com/office/officeart/2005/8/layout/list1"/>
    <dgm:cxn modelId="{8795F7C0-333B-4037-99EC-7B0EE83532AF}" type="presParOf" srcId="{FF3C9FAC-35D0-4A90-AFAB-8677A3A7298B}" destId="{5B2D37D1-37AA-47D9-A15A-5C28D4D4AA0D}" srcOrd="3" destOrd="0" presId="urn:microsoft.com/office/officeart/2005/8/layout/list1"/>
    <dgm:cxn modelId="{14D000E2-193D-4AF8-82A9-CC32275AAAC3}" type="presParOf" srcId="{FF3C9FAC-35D0-4A90-AFAB-8677A3A7298B}" destId="{21A4B642-D1CB-4A4E-A96A-0469906D9816}" srcOrd="4" destOrd="0" presId="urn:microsoft.com/office/officeart/2005/8/layout/list1"/>
    <dgm:cxn modelId="{13F5E587-56B7-4241-9EA8-BFDBB76EABE7}" type="presParOf" srcId="{21A4B642-D1CB-4A4E-A96A-0469906D9816}" destId="{96A5BCE5-FF08-4449-AED1-1066AECDE35A}" srcOrd="0" destOrd="0" presId="urn:microsoft.com/office/officeart/2005/8/layout/list1"/>
    <dgm:cxn modelId="{DBBE56C6-927C-49B2-ACEC-533F938408CB}" type="presParOf" srcId="{21A4B642-D1CB-4A4E-A96A-0469906D9816}" destId="{F7D2F5E1-63C5-45AA-B8DD-F4A8C2162E6E}" srcOrd="1" destOrd="0" presId="urn:microsoft.com/office/officeart/2005/8/layout/list1"/>
    <dgm:cxn modelId="{4CB66A0B-FD70-41F8-96AA-6E0F819E1DAC}" type="presParOf" srcId="{FF3C9FAC-35D0-4A90-AFAB-8677A3A7298B}" destId="{E9B6D2F3-B238-46D7-A075-BF3863A9D35B}" srcOrd="5" destOrd="0" presId="urn:microsoft.com/office/officeart/2005/8/layout/list1"/>
    <dgm:cxn modelId="{2F9DA2CC-220E-4659-A051-1C3044BC16C9}" type="presParOf" srcId="{FF3C9FAC-35D0-4A90-AFAB-8677A3A7298B}" destId="{711012EF-2D0E-48A2-98ED-D9DAB77572B9}" srcOrd="6" destOrd="0" presId="urn:microsoft.com/office/officeart/2005/8/layout/list1"/>
    <dgm:cxn modelId="{6F18353E-19C1-40E5-90F1-0C5A47D49472}" type="presParOf" srcId="{FF3C9FAC-35D0-4A90-AFAB-8677A3A7298B}" destId="{F278784C-9F86-45DC-B676-98EAF9890865}" srcOrd="7" destOrd="0" presId="urn:microsoft.com/office/officeart/2005/8/layout/list1"/>
    <dgm:cxn modelId="{CE7844D6-FE92-42C4-860A-ACBF50B7B249}" type="presParOf" srcId="{FF3C9FAC-35D0-4A90-AFAB-8677A3A7298B}" destId="{B3CD086C-A05E-423F-BDBB-49A61A7E10BE}" srcOrd="8" destOrd="0" presId="urn:microsoft.com/office/officeart/2005/8/layout/list1"/>
    <dgm:cxn modelId="{E68C6C8A-A4B5-48A9-A189-9DDC062A1C55}" type="presParOf" srcId="{B3CD086C-A05E-423F-BDBB-49A61A7E10BE}" destId="{48A78CBD-CCD5-4C23-9EAB-D3D50BAC665C}" srcOrd="0" destOrd="0" presId="urn:microsoft.com/office/officeart/2005/8/layout/list1"/>
    <dgm:cxn modelId="{F7D1FFB6-DB43-414B-BC31-D05EF749EA6F}" type="presParOf" srcId="{B3CD086C-A05E-423F-BDBB-49A61A7E10BE}" destId="{526D6B87-9F69-47E2-A727-4BADC63608BC}" srcOrd="1" destOrd="0" presId="urn:microsoft.com/office/officeart/2005/8/layout/list1"/>
    <dgm:cxn modelId="{78D9C114-36BD-49C7-AC3B-8798C3C76DE3}" type="presParOf" srcId="{FF3C9FAC-35D0-4A90-AFAB-8677A3A7298B}" destId="{E91E4F81-C994-46AC-9A69-190A38D22EFF}" srcOrd="9" destOrd="0" presId="urn:microsoft.com/office/officeart/2005/8/layout/list1"/>
    <dgm:cxn modelId="{F086A52D-8B0F-4698-8374-10385FF55446}" type="presParOf" srcId="{FF3C9FAC-35D0-4A90-AFAB-8677A3A7298B}" destId="{C7258AF6-E506-40C2-AF5E-127CA3F0AE02}" srcOrd="10" destOrd="0" presId="urn:microsoft.com/office/officeart/2005/8/layout/list1"/>
    <dgm:cxn modelId="{FD90A106-B721-4E78-841B-604E292E39B8}" type="presParOf" srcId="{FF3C9FAC-35D0-4A90-AFAB-8677A3A7298B}" destId="{D8BD65DF-E848-46C5-A0D2-A30C0BF56E47}" srcOrd="11" destOrd="0" presId="urn:microsoft.com/office/officeart/2005/8/layout/list1"/>
    <dgm:cxn modelId="{E93AA745-C39C-4FB2-8506-7D5CBFC0C860}" type="presParOf" srcId="{FF3C9FAC-35D0-4A90-AFAB-8677A3A7298B}" destId="{9E761F9E-F61D-458A-A767-16A50AA39C1C}" srcOrd="12" destOrd="0" presId="urn:microsoft.com/office/officeart/2005/8/layout/list1"/>
    <dgm:cxn modelId="{A318D9A5-22B8-4262-BFDC-D75439ABC7A9}" type="presParOf" srcId="{9E761F9E-F61D-458A-A767-16A50AA39C1C}" destId="{5ADDBB2A-4AF1-4FF4-8D57-22634C9CCD2B}" srcOrd="0" destOrd="0" presId="urn:microsoft.com/office/officeart/2005/8/layout/list1"/>
    <dgm:cxn modelId="{71AE8821-C627-42EC-AFEF-E6E05B0A450D}" type="presParOf" srcId="{9E761F9E-F61D-458A-A767-16A50AA39C1C}" destId="{866AE911-4977-4C15-AE94-D2FEBD0585C8}" srcOrd="1" destOrd="0" presId="urn:microsoft.com/office/officeart/2005/8/layout/list1"/>
    <dgm:cxn modelId="{DFBD80DC-8427-45B3-8CA6-831259ABFB41}" type="presParOf" srcId="{FF3C9FAC-35D0-4A90-AFAB-8677A3A7298B}" destId="{E91D0EEB-311E-4509-90B4-808F22CE7BDE}" srcOrd="13" destOrd="0" presId="urn:microsoft.com/office/officeart/2005/8/layout/list1"/>
    <dgm:cxn modelId="{C8844547-13DD-4D90-85F5-BB3407240B6F}" type="presParOf" srcId="{FF3C9FAC-35D0-4A90-AFAB-8677A3A7298B}" destId="{197AB16C-77FE-49F2-B2F8-D984B458C85D}"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1AE1538-DD5E-4592-B70F-6263F77CAB23}" type="doc">
      <dgm:prSet loTypeId="urn:microsoft.com/office/officeart/2005/8/layout/vList2" loCatId="list" qsTypeId="urn:microsoft.com/office/officeart/2005/8/quickstyle/simple5" qsCatId="simple" csTypeId="urn:microsoft.com/office/officeart/2005/8/colors/accent6_2" csCatId="accent6"/>
      <dgm:spPr/>
      <dgm:t>
        <a:bodyPr/>
        <a:lstStyle/>
        <a:p>
          <a:endParaRPr lang="en-US"/>
        </a:p>
      </dgm:t>
    </dgm:pt>
    <dgm:pt modelId="{361A84CD-A5DA-4281-B3F0-5E2D422DFCE2}">
      <dgm:prSet/>
      <dgm:spPr/>
      <dgm:t>
        <a:bodyPr/>
        <a:lstStyle/>
        <a:p>
          <a:r>
            <a:rPr lang="en-US" dirty="0">
              <a:solidFill>
                <a:schemeClr val="accent4"/>
              </a:solidFill>
            </a:rPr>
            <a:t>Parental Resilience</a:t>
          </a:r>
        </a:p>
      </dgm:t>
    </dgm:pt>
    <dgm:pt modelId="{2537685D-7AB3-40A8-BB34-520AF4D7979D}" type="parTrans" cxnId="{A2B59ABC-066C-4706-AA7E-6837B49FC549}">
      <dgm:prSet/>
      <dgm:spPr/>
      <dgm:t>
        <a:bodyPr/>
        <a:lstStyle/>
        <a:p>
          <a:endParaRPr lang="en-US"/>
        </a:p>
      </dgm:t>
    </dgm:pt>
    <dgm:pt modelId="{1F0314C6-336C-4641-B73B-932A1249D906}" type="sibTrans" cxnId="{A2B59ABC-066C-4706-AA7E-6837B49FC549}">
      <dgm:prSet/>
      <dgm:spPr/>
      <dgm:t>
        <a:bodyPr/>
        <a:lstStyle/>
        <a:p>
          <a:endParaRPr lang="en-US"/>
        </a:p>
      </dgm:t>
    </dgm:pt>
    <dgm:pt modelId="{98280630-3CAA-469A-9B1D-12A666801F8D}">
      <dgm:prSet/>
      <dgm:spPr/>
      <dgm:t>
        <a:bodyPr/>
        <a:lstStyle/>
        <a:p>
          <a:r>
            <a:rPr lang="en-US" dirty="0"/>
            <a:t>Ability cope and bounce back</a:t>
          </a:r>
        </a:p>
      </dgm:t>
    </dgm:pt>
    <dgm:pt modelId="{6E0444F2-CAD6-4B0B-91A6-0C546D964BD1}" type="parTrans" cxnId="{B9CFBE68-23AA-4759-9768-EDDA3AB4B3CC}">
      <dgm:prSet/>
      <dgm:spPr/>
      <dgm:t>
        <a:bodyPr/>
        <a:lstStyle/>
        <a:p>
          <a:endParaRPr lang="en-US"/>
        </a:p>
      </dgm:t>
    </dgm:pt>
    <dgm:pt modelId="{EEB90BA9-A4D2-4D58-83DA-C4A1958272EC}" type="sibTrans" cxnId="{B9CFBE68-23AA-4759-9768-EDDA3AB4B3CC}">
      <dgm:prSet/>
      <dgm:spPr/>
      <dgm:t>
        <a:bodyPr/>
        <a:lstStyle/>
        <a:p>
          <a:endParaRPr lang="en-US"/>
        </a:p>
      </dgm:t>
    </dgm:pt>
    <dgm:pt modelId="{5C9D913D-27D9-4973-BFB7-5C1B97C7E098}">
      <dgm:prSet/>
      <dgm:spPr/>
      <dgm:t>
        <a:bodyPr/>
        <a:lstStyle/>
        <a:p>
          <a:r>
            <a:rPr lang="en-US" dirty="0">
              <a:solidFill>
                <a:schemeClr val="accent4"/>
              </a:solidFill>
            </a:rPr>
            <a:t>Social Connections</a:t>
          </a:r>
        </a:p>
      </dgm:t>
    </dgm:pt>
    <dgm:pt modelId="{39C808AD-559D-493E-AC13-41ECC6CF87C8}" type="parTrans" cxnId="{9BB5BBC0-C05B-4532-BD99-2730A01136DF}">
      <dgm:prSet/>
      <dgm:spPr/>
      <dgm:t>
        <a:bodyPr/>
        <a:lstStyle/>
        <a:p>
          <a:endParaRPr lang="en-US"/>
        </a:p>
      </dgm:t>
    </dgm:pt>
    <dgm:pt modelId="{9F4FE9E8-C3EC-4710-BAA5-CC8B0D980290}" type="sibTrans" cxnId="{9BB5BBC0-C05B-4532-BD99-2730A01136DF}">
      <dgm:prSet/>
      <dgm:spPr/>
      <dgm:t>
        <a:bodyPr/>
        <a:lstStyle/>
        <a:p>
          <a:endParaRPr lang="en-US"/>
        </a:p>
      </dgm:t>
    </dgm:pt>
    <dgm:pt modelId="{FDF0DF50-9B1A-4C14-A5B9-92E1F325BF18}">
      <dgm:prSet/>
      <dgm:spPr/>
      <dgm:t>
        <a:bodyPr/>
        <a:lstStyle/>
        <a:p>
          <a:r>
            <a:rPr lang="en-US" dirty="0"/>
            <a:t>From people who can provide emotional support and concrete assistance</a:t>
          </a:r>
        </a:p>
      </dgm:t>
    </dgm:pt>
    <dgm:pt modelId="{D9764404-DE24-431D-B8E6-7549A83295F2}" type="parTrans" cxnId="{757DD708-BD92-4824-9402-ACED2D0ADCD2}">
      <dgm:prSet/>
      <dgm:spPr/>
      <dgm:t>
        <a:bodyPr/>
        <a:lstStyle/>
        <a:p>
          <a:endParaRPr lang="en-US"/>
        </a:p>
      </dgm:t>
    </dgm:pt>
    <dgm:pt modelId="{0719881E-123F-4FC7-9B14-1F3ACC1B546F}" type="sibTrans" cxnId="{757DD708-BD92-4824-9402-ACED2D0ADCD2}">
      <dgm:prSet/>
      <dgm:spPr/>
      <dgm:t>
        <a:bodyPr/>
        <a:lstStyle/>
        <a:p>
          <a:endParaRPr lang="en-US"/>
        </a:p>
      </dgm:t>
    </dgm:pt>
    <dgm:pt modelId="{429B7997-0EB6-4F75-A35A-0615AD6BD65E}">
      <dgm:prSet/>
      <dgm:spPr/>
      <dgm:t>
        <a:bodyPr/>
        <a:lstStyle/>
        <a:p>
          <a:r>
            <a:rPr lang="en-US" dirty="0">
              <a:solidFill>
                <a:schemeClr val="accent4"/>
              </a:solidFill>
            </a:rPr>
            <a:t>Knowledge of Parenting and Child Development</a:t>
          </a:r>
        </a:p>
      </dgm:t>
    </dgm:pt>
    <dgm:pt modelId="{80C5BB3D-DDB4-4B3C-B9F4-8CD7968719C1}" type="parTrans" cxnId="{2575BFD0-21EF-4907-8B4F-0DAE9954F82D}">
      <dgm:prSet/>
      <dgm:spPr/>
      <dgm:t>
        <a:bodyPr/>
        <a:lstStyle/>
        <a:p>
          <a:endParaRPr lang="en-US"/>
        </a:p>
      </dgm:t>
    </dgm:pt>
    <dgm:pt modelId="{EACBE751-CC9A-4C29-9B29-591F48B9EDC1}" type="sibTrans" cxnId="{2575BFD0-21EF-4907-8B4F-0DAE9954F82D}">
      <dgm:prSet/>
      <dgm:spPr/>
      <dgm:t>
        <a:bodyPr/>
        <a:lstStyle/>
        <a:p>
          <a:endParaRPr lang="en-US"/>
        </a:p>
      </dgm:t>
    </dgm:pt>
    <dgm:pt modelId="{9E9246C7-D2B3-42ED-B620-73A351FC5E43}">
      <dgm:prSet/>
      <dgm:spPr/>
      <dgm:t>
        <a:bodyPr/>
        <a:lstStyle/>
        <a:p>
          <a:r>
            <a:rPr lang="en-US" dirty="0"/>
            <a:t>Adequate information about raising young children and expectations for their behavior and needs</a:t>
          </a:r>
        </a:p>
      </dgm:t>
    </dgm:pt>
    <dgm:pt modelId="{D65F8EA2-FD67-46CA-80E7-76B130E7B0B0}" type="parTrans" cxnId="{B1B9F04C-8C7B-417D-9B98-7323FE991874}">
      <dgm:prSet/>
      <dgm:spPr/>
      <dgm:t>
        <a:bodyPr/>
        <a:lstStyle/>
        <a:p>
          <a:endParaRPr lang="en-US"/>
        </a:p>
      </dgm:t>
    </dgm:pt>
    <dgm:pt modelId="{E8088DAC-94F0-4D0B-8B4B-D3E24F6D73AC}" type="sibTrans" cxnId="{B1B9F04C-8C7B-417D-9B98-7323FE991874}">
      <dgm:prSet/>
      <dgm:spPr/>
      <dgm:t>
        <a:bodyPr/>
        <a:lstStyle/>
        <a:p>
          <a:endParaRPr lang="en-US"/>
        </a:p>
      </dgm:t>
    </dgm:pt>
    <dgm:pt modelId="{132038EC-0A50-4D2D-A1F4-DC3F45878D1A}">
      <dgm:prSet/>
      <dgm:spPr/>
      <dgm:t>
        <a:bodyPr/>
        <a:lstStyle/>
        <a:p>
          <a:r>
            <a:rPr lang="en-US" dirty="0">
              <a:solidFill>
                <a:schemeClr val="accent4"/>
              </a:solidFill>
            </a:rPr>
            <a:t>Concrete Support in Times of Need</a:t>
          </a:r>
        </a:p>
      </dgm:t>
    </dgm:pt>
    <dgm:pt modelId="{7EFACD15-9987-47B8-9ABE-546A6773331C}" type="parTrans" cxnId="{E4D82919-8828-4068-8CB0-1A33F9041281}">
      <dgm:prSet/>
      <dgm:spPr/>
      <dgm:t>
        <a:bodyPr/>
        <a:lstStyle/>
        <a:p>
          <a:endParaRPr lang="en-US"/>
        </a:p>
      </dgm:t>
    </dgm:pt>
    <dgm:pt modelId="{74F5D435-1EF3-42EC-900F-5DE7EDD1E9AA}" type="sibTrans" cxnId="{E4D82919-8828-4068-8CB0-1A33F9041281}">
      <dgm:prSet/>
      <dgm:spPr/>
      <dgm:t>
        <a:bodyPr/>
        <a:lstStyle/>
        <a:p>
          <a:endParaRPr lang="en-US"/>
        </a:p>
      </dgm:t>
    </dgm:pt>
    <dgm:pt modelId="{7E23E2D4-A066-4C47-A332-C340125FAEA0}">
      <dgm:prSet/>
      <dgm:spPr/>
      <dgm:t>
        <a:bodyPr/>
        <a:lstStyle/>
        <a:p>
          <a:r>
            <a:rPr lang="en-US" dirty="0"/>
            <a:t>Access to basic needs –health care, mental health care, informal supports</a:t>
          </a:r>
        </a:p>
      </dgm:t>
    </dgm:pt>
    <dgm:pt modelId="{5231B069-7061-4963-B481-E887FE1BCCEF}" type="parTrans" cxnId="{E2242569-4B5D-42E1-8AC9-8C7D46E8DB68}">
      <dgm:prSet/>
      <dgm:spPr/>
      <dgm:t>
        <a:bodyPr/>
        <a:lstStyle/>
        <a:p>
          <a:endParaRPr lang="en-US"/>
        </a:p>
      </dgm:t>
    </dgm:pt>
    <dgm:pt modelId="{2338ED13-B7B2-4405-A2AE-1B744D349422}" type="sibTrans" cxnId="{E2242569-4B5D-42E1-8AC9-8C7D46E8DB68}">
      <dgm:prSet/>
      <dgm:spPr/>
      <dgm:t>
        <a:bodyPr/>
        <a:lstStyle/>
        <a:p>
          <a:endParaRPr lang="en-US"/>
        </a:p>
      </dgm:t>
    </dgm:pt>
    <dgm:pt modelId="{DC4B3090-969F-49B8-9E8C-06E4178658CE}">
      <dgm:prSet/>
      <dgm:spPr/>
      <dgm:t>
        <a:bodyPr/>
        <a:lstStyle/>
        <a:p>
          <a:r>
            <a:rPr lang="en-US" dirty="0">
              <a:solidFill>
                <a:schemeClr val="accent4"/>
              </a:solidFill>
            </a:rPr>
            <a:t>Children’s Social and Emotional Development</a:t>
          </a:r>
        </a:p>
      </dgm:t>
    </dgm:pt>
    <dgm:pt modelId="{D52B7FF1-B745-437A-9D57-7A8373B34157}" type="parTrans" cxnId="{BB68E890-7DFE-481E-A091-DD4F5B81BBD9}">
      <dgm:prSet/>
      <dgm:spPr/>
      <dgm:t>
        <a:bodyPr/>
        <a:lstStyle/>
        <a:p>
          <a:endParaRPr lang="en-US"/>
        </a:p>
      </dgm:t>
    </dgm:pt>
    <dgm:pt modelId="{89907159-3513-4BD4-A46C-36B42BF69553}" type="sibTrans" cxnId="{BB68E890-7DFE-481E-A091-DD4F5B81BBD9}">
      <dgm:prSet/>
      <dgm:spPr/>
      <dgm:t>
        <a:bodyPr/>
        <a:lstStyle/>
        <a:p>
          <a:endParaRPr lang="en-US"/>
        </a:p>
      </dgm:t>
    </dgm:pt>
    <dgm:pt modelId="{2829B573-F85D-4921-9B96-45D1E00D8A56}">
      <dgm:prSet/>
      <dgm:spPr/>
      <dgm:t>
        <a:bodyPr/>
        <a:lstStyle/>
        <a:p>
          <a:r>
            <a:rPr lang="en-US" dirty="0"/>
            <a:t>Ability to interact positively with others and communicate emotions effectively</a:t>
          </a:r>
        </a:p>
      </dgm:t>
    </dgm:pt>
    <dgm:pt modelId="{A1335B74-7795-4886-9845-69CBF2A0802B}" type="parTrans" cxnId="{67B96D93-C520-470B-89F2-87DC4F294AA3}">
      <dgm:prSet/>
      <dgm:spPr/>
      <dgm:t>
        <a:bodyPr/>
        <a:lstStyle/>
        <a:p>
          <a:endParaRPr lang="en-US"/>
        </a:p>
      </dgm:t>
    </dgm:pt>
    <dgm:pt modelId="{73824C24-D3AE-4D07-8F6D-F628630BBF39}" type="sibTrans" cxnId="{67B96D93-C520-470B-89F2-87DC4F294AA3}">
      <dgm:prSet/>
      <dgm:spPr/>
      <dgm:t>
        <a:bodyPr/>
        <a:lstStyle/>
        <a:p>
          <a:endParaRPr lang="en-US"/>
        </a:p>
      </dgm:t>
    </dgm:pt>
    <dgm:pt modelId="{2CA82690-7AAC-4A16-AD30-3E596BF1FB9E}" type="pres">
      <dgm:prSet presAssocID="{71AE1538-DD5E-4592-B70F-6263F77CAB23}" presName="linear" presStyleCnt="0">
        <dgm:presLayoutVars>
          <dgm:animLvl val="lvl"/>
          <dgm:resizeHandles val="exact"/>
        </dgm:presLayoutVars>
      </dgm:prSet>
      <dgm:spPr/>
    </dgm:pt>
    <dgm:pt modelId="{8809DB0D-9F4A-46D0-AD13-956957A3201D}" type="pres">
      <dgm:prSet presAssocID="{361A84CD-A5DA-4281-B3F0-5E2D422DFCE2}" presName="parentText" presStyleLbl="node1" presStyleIdx="0" presStyleCnt="5">
        <dgm:presLayoutVars>
          <dgm:chMax val="0"/>
          <dgm:bulletEnabled val="1"/>
        </dgm:presLayoutVars>
      </dgm:prSet>
      <dgm:spPr/>
    </dgm:pt>
    <dgm:pt modelId="{2DC2B964-25D0-4659-AAAF-8EA2856E2569}" type="pres">
      <dgm:prSet presAssocID="{361A84CD-A5DA-4281-B3F0-5E2D422DFCE2}" presName="childText" presStyleLbl="revTx" presStyleIdx="0" presStyleCnt="5">
        <dgm:presLayoutVars>
          <dgm:bulletEnabled val="1"/>
        </dgm:presLayoutVars>
      </dgm:prSet>
      <dgm:spPr/>
    </dgm:pt>
    <dgm:pt modelId="{A4CB430F-CED5-4463-ABB9-D3E933EBB0B4}" type="pres">
      <dgm:prSet presAssocID="{5C9D913D-27D9-4973-BFB7-5C1B97C7E098}" presName="parentText" presStyleLbl="node1" presStyleIdx="1" presStyleCnt="5" custLinFactNeighborY="4307">
        <dgm:presLayoutVars>
          <dgm:chMax val="0"/>
          <dgm:bulletEnabled val="1"/>
        </dgm:presLayoutVars>
      </dgm:prSet>
      <dgm:spPr/>
    </dgm:pt>
    <dgm:pt modelId="{E637FB7F-1A04-48C8-BF7D-B6EAB26A2E41}" type="pres">
      <dgm:prSet presAssocID="{5C9D913D-27D9-4973-BFB7-5C1B97C7E098}" presName="childText" presStyleLbl="revTx" presStyleIdx="1" presStyleCnt="5">
        <dgm:presLayoutVars>
          <dgm:bulletEnabled val="1"/>
        </dgm:presLayoutVars>
      </dgm:prSet>
      <dgm:spPr/>
    </dgm:pt>
    <dgm:pt modelId="{2A5D350B-31D8-4F9E-B28B-E087A8653A1E}" type="pres">
      <dgm:prSet presAssocID="{429B7997-0EB6-4F75-A35A-0615AD6BD65E}" presName="parentText" presStyleLbl="node1" presStyleIdx="2" presStyleCnt="5">
        <dgm:presLayoutVars>
          <dgm:chMax val="0"/>
          <dgm:bulletEnabled val="1"/>
        </dgm:presLayoutVars>
      </dgm:prSet>
      <dgm:spPr/>
    </dgm:pt>
    <dgm:pt modelId="{DC862066-47B8-4AEF-8312-5591FE5FF865}" type="pres">
      <dgm:prSet presAssocID="{429B7997-0EB6-4F75-A35A-0615AD6BD65E}" presName="childText" presStyleLbl="revTx" presStyleIdx="2" presStyleCnt="5">
        <dgm:presLayoutVars>
          <dgm:bulletEnabled val="1"/>
        </dgm:presLayoutVars>
      </dgm:prSet>
      <dgm:spPr/>
    </dgm:pt>
    <dgm:pt modelId="{0C083EA9-F14A-4084-A89A-5C8812CB29FF}" type="pres">
      <dgm:prSet presAssocID="{132038EC-0A50-4D2D-A1F4-DC3F45878D1A}" presName="parentText" presStyleLbl="node1" presStyleIdx="3" presStyleCnt="5">
        <dgm:presLayoutVars>
          <dgm:chMax val="0"/>
          <dgm:bulletEnabled val="1"/>
        </dgm:presLayoutVars>
      </dgm:prSet>
      <dgm:spPr/>
    </dgm:pt>
    <dgm:pt modelId="{DB8C3D5A-A193-4317-908D-510492B72EBE}" type="pres">
      <dgm:prSet presAssocID="{132038EC-0A50-4D2D-A1F4-DC3F45878D1A}" presName="childText" presStyleLbl="revTx" presStyleIdx="3" presStyleCnt="5">
        <dgm:presLayoutVars>
          <dgm:bulletEnabled val="1"/>
        </dgm:presLayoutVars>
      </dgm:prSet>
      <dgm:spPr/>
    </dgm:pt>
    <dgm:pt modelId="{49F76648-3DBA-45E7-9A83-3AF4F8BF0E61}" type="pres">
      <dgm:prSet presAssocID="{DC4B3090-969F-49B8-9E8C-06E4178658CE}" presName="parentText" presStyleLbl="node1" presStyleIdx="4" presStyleCnt="5">
        <dgm:presLayoutVars>
          <dgm:chMax val="0"/>
          <dgm:bulletEnabled val="1"/>
        </dgm:presLayoutVars>
      </dgm:prSet>
      <dgm:spPr/>
    </dgm:pt>
    <dgm:pt modelId="{193D755D-A479-4660-B2B5-C886EAEF9BF3}" type="pres">
      <dgm:prSet presAssocID="{DC4B3090-969F-49B8-9E8C-06E4178658CE}" presName="childText" presStyleLbl="revTx" presStyleIdx="4" presStyleCnt="5">
        <dgm:presLayoutVars>
          <dgm:bulletEnabled val="1"/>
        </dgm:presLayoutVars>
      </dgm:prSet>
      <dgm:spPr/>
    </dgm:pt>
  </dgm:ptLst>
  <dgm:cxnLst>
    <dgm:cxn modelId="{757DD708-BD92-4824-9402-ACED2D0ADCD2}" srcId="{5C9D913D-27D9-4973-BFB7-5C1B97C7E098}" destId="{FDF0DF50-9B1A-4C14-A5B9-92E1F325BF18}" srcOrd="0" destOrd="0" parTransId="{D9764404-DE24-431D-B8E6-7549A83295F2}" sibTransId="{0719881E-123F-4FC7-9B14-1F3ACC1B546F}"/>
    <dgm:cxn modelId="{E4D82919-8828-4068-8CB0-1A33F9041281}" srcId="{71AE1538-DD5E-4592-B70F-6263F77CAB23}" destId="{132038EC-0A50-4D2D-A1F4-DC3F45878D1A}" srcOrd="3" destOrd="0" parTransId="{7EFACD15-9987-47B8-9ABE-546A6773331C}" sibTransId="{74F5D435-1EF3-42EC-900F-5DE7EDD1E9AA}"/>
    <dgm:cxn modelId="{565C6825-10AE-403D-8A93-534BC8620BF9}" type="presOf" srcId="{98280630-3CAA-469A-9B1D-12A666801F8D}" destId="{2DC2B964-25D0-4659-AAAF-8EA2856E2569}" srcOrd="0" destOrd="0" presId="urn:microsoft.com/office/officeart/2005/8/layout/vList2"/>
    <dgm:cxn modelId="{9C61EB45-DCE1-4D84-8A0F-5A4A879C13A5}" type="presOf" srcId="{9E9246C7-D2B3-42ED-B620-73A351FC5E43}" destId="{DC862066-47B8-4AEF-8312-5591FE5FF865}" srcOrd="0" destOrd="0" presId="urn:microsoft.com/office/officeart/2005/8/layout/vList2"/>
    <dgm:cxn modelId="{B9CFBE68-23AA-4759-9768-EDDA3AB4B3CC}" srcId="{361A84CD-A5DA-4281-B3F0-5E2D422DFCE2}" destId="{98280630-3CAA-469A-9B1D-12A666801F8D}" srcOrd="0" destOrd="0" parTransId="{6E0444F2-CAD6-4B0B-91A6-0C546D964BD1}" sibTransId="{EEB90BA9-A4D2-4D58-83DA-C4A1958272EC}"/>
    <dgm:cxn modelId="{E2242569-4B5D-42E1-8AC9-8C7D46E8DB68}" srcId="{132038EC-0A50-4D2D-A1F4-DC3F45878D1A}" destId="{7E23E2D4-A066-4C47-A332-C340125FAEA0}" srcOrd="0" destOrd="0" parTransId="{5231B069-7061-4963-B481-E887FE1BCCEF}" sibTransId="{2338ED13-B7B2-4405-A2AE-1B744D349422}"/>
    <dgm:cxn modelId="{7C545C4A-6761-4CC1-9079-D0B2AA9117AC}" type="presOf" srcId="{361A84CD-A5DA-4281-B3F0-5E2D422DFCE2}" destId="{8809DB0D-9F4A-46D0-AD13-956957A3201D}" srcOrd="0" destOrd="0" presId="urn:microsoft.com/office/officeart/2005/8/layout/vList2"/>
    <dgm:cxn modelId="{B1B9F04C-8C7B-417D-9B98-7323FE991874}" srcId="{429B7997-0EB6-4F75-A35A-0615AD6BD65E}" destId="{9E9246C7-D2B3-42ED-B620-73A351FC5E43}" srcOrd="0" destOrd="0" parTransId="{D65F8EA2-FD67-46CA-80E7-76B130E7B0B0}" sibTransId="{E8088DAC-94F0-4D0B-8B4B-D3E24F6D73AC}"/>
    <dgm:cxn modelId="{5E728A6D-D7C8-4D88-BAE4-27A10AFB2683}" type="presOf" srcId="{7E23E2D4-A066-4C47-A332-C340125FAEA0}" destId="{DB8C3D5A-A193-4317-908D-510492B72EBE}" srcOrd="0" destOrd="0" presId="urn:microsoft.com/office/officeart/2005/8/layout/vList2"/>
    <dgm:cxn modelId="{D5475B70-ACD0-4786-8981-AFA7CC701D1D}" type="presOf" srcId="{71AE1538-DD5E-4592-B70F-6263F77CAB23}" destId="{2CA82690-7AAC-4A16-AD30-3E596BF1FB9E}" srcOrd="0" destOrd="0" presId="urn:microsoft.com/office/officeart/2005/8/layout/vList2"/>
    <dgm:cxn modelId="{6EBEA67D-D73B-46A8-8464-5615BBCF8971}" type="presOf" srcId="{429B7997-0EB6-4F75-A35A-0615AD6BD65E}" destId="{2A5D350B-31D8-4F9E-B28B-E087A8653A1E}" srcOrd="0" destOrd="0" presId="urn:microsoft.com/office/officeart/2005/8/layout/vList2"/>
    <dgm:cxn modelId="{BB68E890-7DFE-481E-A091-DD4F5B81BBD9}" srcId="{71AE1538-DD5E-4592-B70F-6263F77CAB23}" destId="{DC4B3090-969F-49B8-9E8C-06E4178658CE}" srcOrd="4" destOrd="0" parTransId="{D52B7FF1-B745-437A-9D57-7A8373B34157}" sibTransId="{89907159-3513-4BD4-A46C-36B42BF69553}"/>
    <dgm:cxn modelId="{67B96D93-C520-470B-89F2-87DC4F294AA3}" srcId="{DC4B3090-969F-49B8-9E8C-06E4178658CE}" destId="{2829B573-F85D-4921-9B96-45D1E00D8A56}" srcOrd="0" destOrd="0" parTransId="{A1335B74-7795-4886-9845-69CBF2A0802B}" sibTransId="{73824C24-D3AE-4D07-8F6D-F628630BBF39}"/>
    <dgm:cxn modelId="{184B99A5-BEB2-4CC7-B043-43D83ECA2168}" type="presOf" srcId="{5C9D913D-27D9-4973-BFB7-5C1B97C7E098}" destId="{A4CB430F-CED5-4463-ABB9-D3E933EBB0B4}" srcOrd="0" destOrd="0" presId="urn:microsoft.com/office/officeart/2005/8/layout/vList2"/>
    <dgm:cxn modelId="{D5FBC3BB-35E5-41B3-8910-575E638AADA8}" type="presOf" srcId="{FDF0DF50-9B1A-4C14-A5B9-92E1F325BF18}" destId="{E637FB7F-1A04-48C8-BF7D-B6EAB26A2E41}" srcOrd="0" destOrd="0" presId="urn:microsoft.com/office/officeart/2005/8/layout/vList2"/>
    <dgm:cxn modelId="{A2B59ABC-066C-4706-AA7E-6837B49FC549}" srcId="{71AE1538-DD5E-4592-B70F-6263F77CAB23}" destId="{361A84CD-A5DA-4281-B3F0-5E2D422DFCE2}" srcOrd="0" destOrd="0" parTransId="{2537685D-7AB3-40A8-BB34-520AF4D7979D}" sibTransId="{1F0314C6-336C-4641-B73B-932A1249D906}"/>
    <dgm:cxn modelId="{9BB5BBC0-C05B-4532-BD99-2730A01136DF}" srcId="{71AE1538-DD5E-4592-B70F-6263F77CAB23}" destId="{5C9D913D-27D9-4973-BFB7-5C1B97C7E098}" srcOrd="1" destOrd="0" parTransId="{39C808AD-559D-493E-AC13-41ECC6CF87C8}" sibTransId="{9F4FE9E8-C3EC-4710-BAA5-CC8B0D980290}"/>
    <dgm:cxn modelId="{FFBE79C9-3608-4271-B7EB-481B0261B363}" type="presOf" srcId="{132038EC-0A50-4D2D-A1F4-DC3F45878D1A}" destId="{0C083EA9-F14A-4084-A89A-5C8812CB29FF}" srcOrd="0" destOrd="0" presId="urn:microsoft.com/office/officeart/2005/8/layout/vList2"/>
    <dgm:cxn modelId="{7F0D33CB-44BD-424F-B558-F3BCCBF6387B}" type="presOf" srcId="{DC4B3090-969F-49B8-9E8C-06E4178658CE}" destId="{49F76648-3DBA-45E7-9A83-3AF4F8BF0E61}" srcOrd="0" destOrd="0" presId="urn:microsoft.com/office/officeart/2005/8/layout/vList2"/>
    <dgm:cxn modelId="{2575BFD0-21EF-4907-8B4F-0DAE9954F82D}" srcId="{71AE1538-DD5E-4592-B70F-6263F77CAB23}" destId="{429B7997-0EB6-4F75-A35A-0615AD6BD65E}" srcOrd="2" destOrd="0" parTransId="{80C5BB3D-DDB4-4B3C-B9F4-8CD7968719C1}" sibTransId="{EACBE751-CC9A-4C29-9B29-591F48B9EDC1}"/>
    <dgm:cxn modelId="{00D3ADD6-F512-4E0B-8B9D-A962B0BEA8E7}" type="presOf" srcId="{2829B573-F85D-4921-9B96-45D1E00D8A56}" destId="{193D755D-A479-4660-B2B5-C886EAEF9BF3}" srcOrd="0" destOrd="0" presId="urn:microsoft.com/office/officeart/2005/8/layout/vList2"/>
    <dgm:cxn modelId="{8568654C-E35A-443B-A70B-E486F705B16F}" type="presParOf" srcId="{2CA82690-7AAC-4A16-AD30-3E596BF1FB9E}" destId="{8809DB0D-9F4A-46D0-AD13-956957A3201D}" srcOrd="0" destOrd="0" presId="urn:microsoft.com/office/officeart/2005/8/layout/vList2"/>
    <dgm:cxn modelId="{99FDC836-8B34-4FC9-8BCF-01FD277AE1ED}" type="presParOf" srcId="{2CA82690-7AAC-4A16-AD30-3E596BF1FB9E}" destId="{2DC2B964-25D0-4659-AAAF-8EA2856E2569}" srcOrd="1" destOrd="0" presId="urn:microsoft.com/office/officeart/2005/8/layout/vList2"/>
    <dgm:cxn modelId="{8A20EB71-B393-452B-95AF-73D0F622D518}" type="presParOf" srcId="{2CA82690-7AAC-4A16-AD30-3E596BF1FB9E}" destId="{A4CB430F-CED5-4463-ABB9-D3E933EBB0B4}" srcOrd="2" destOrd="0" presId="urn:microsoft.com/office/officeart/2005/8/layout/vList2"/>
    <dgm:cxn modelId="{CCEE22EB-0B6A-4664-AC39-E71737AB19BE}" type="presParOf" srcId="{2CA82690-7AAC-4A16-AD30-3E596BF1FB9E}" destId="{E637FB7F-1A04-48C8-BF7D-B6EAB26A2E41}" srcOrd="3" destOrd="0" presId="urn:microsoft.com/office/officeart/2005/8/layout/vList2"/>
    <dgm:cxn modelId="{8FFBAE67-87CF-458C-8013-0AB0894BC628}" type="presParOf" srcId="{2CA82690-7AAC-4A16-AD30-3E596BF1FB9E}" destId="{2A5D350B-31D8-4F9E-B28B-E087A8653A1E}" srcOrd="4" destOrd="0" presId="urn:microsoft.com/office/officeart/2005/8/layout/vList2"/>
    <dgm:cxn modelId="{56A52547-C7D9-4E13-94EE-57DBCECB3517}" type="presParOf" srcId="{2CA82690-7AAC-4A16-AD30-3E596BF1FB9E}" destId="{DC862066-47B8-4AEF-8312-5591FE5FF865}" srcOrd="5" destOrd="0" presId="urn:microsoft.com/office/officeart/2005/8/layout/vList2"/>
    <dgm:cxn modelId="{3B5FED11-117E-4B04-9762-6E44D588F5D0}" type="presParOf" srcId="{2CA82690-7AAC-4A16-AD30-3E596BF1FB9E}" destId="{0C083EA9-F14A-4084-A89A-5C8812CB29FF}" srcOrd="6" destOrd="0" presId="urn:microsoft.com/office/officeart/2005/8/layout/vList2"/>
    <dgm:cxn modelId="{6A96F30D-F9C2-4373-9AEB-08F08493C853}" type="presParOf" srcId="{2CA82690-7AAC-4A16-AD30-3E596BF1FB9E}" destId="{DB8C3D5A-A193-4317-908D-510492B72EBE}" srcOrd="7" destOrd="0" presId="urn:microsoft.com/office/officeart/2005/8/layout/vList2"/>
    <dgm:cxn modelId="{A45E3892-D720-40C6-BD3B-5B9DBBB26DC6}" type="presParOf" srcId="{2CA82690-7AAC-4A16-AD30-3E596BF1FB9E}" destId="{49F76648-3DBA-45E7-9A83-3AF4F8BF0E61}" srcOrd="8" destOrd="0" presId="urn:microsoft.com/office/officeart/2005/8/layout/vList2"/>
    <dgm:cxn modelId="{DE64BD0C-93EE-49E5-A4F5-614433E8EEC7}" type="presParOf" srcId="{2CA82690-7AAC-4A16-AD30-3E596BF1FB9E}" destId="{193D755D-A479-4660-B2B5-C886EAEF9BF3}" srcOrd="9"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E94556B-143C-4330-AEB1-EFE88B874ACE}"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BA6E592F-1E90-4064-AAFC-9CCE7E3EFB10}">
      <dgm:prSet/>
      <dgm:spPr/>
      <dgm:t>
        <a:bodyPr/>
        <a:lstStyle/>
        <a:p>
          <a:r>
            <a:rPr lang="en-US" b="0" i="0" dirty="0"/>
            <a:t>Beacon Interfaith Housing Coalition</a:t>
          </a:r>
          <a:endParaRPr lang="en-US" dirty="0"/>
        </a:p>
      </dgm:t>
    </dgm:pt>
    <dgm:pt modelId="{F9FCAD21-7129-4C70-BD0E-3BA42552AE75}" type="parTrans" cxnId="{D60FF693-38DC-4B7D-AD4B-C2201BD7F07F}">
      <dgm:prSet/>
      <dgm:spPr/>
      <dgm:t>
        <a:bodyPr/>
        <a:lstStyle/>
        <a:p>
          <a:endParaRPr lang="en-US"/>
        </a:p>
      </dgm:t>
    </dgm:pt>
    <dgm:pt modelId="{A9FC6E68-B200-4ECA-A824-5CB4F11A3F03}" type="sibTrans" cxnId="{D60FF693-38DC-4B7D-AD4B-C2201BD7F07F}">
      <dgm:prSet/>
      <dgm:spPr/>
      <dgm:t>
        <a:bodyPr/>
        <a:lstStyle/>
        <a:p>
          <a:endParaRPr lang="en-US"/>
        </a:p>
      </dgm:t>
    </dgm:pt>
    <dgm:pt modelId="{FBC6E7F2-50E4-4077-9C0B-EB3E6AF69785}">
      <dgm:prSet/>
      <dgm:spPr/>
      <dgm:t>
        <a:bodyPr/>
        <a:lstStyle/>
        <a:p>
          <a:r>
            <a:rPr lang="en-US" b="0" i="0" dirty="0"/>
            <a:t>CAP Agency - Parents Helping Parents</a:t>
          </a:r>
          <a:endParaRPr lang="en-US" dirty="0"/>
        </a:p>
      </dgm:t>
    </dgm:pt>
    <dgm:pt modelId="{64BEA3BA-734E-4A82-95BF-F2EC469CC854}" type="parTrans" cxnId="{2235AA41-A016-4B6C-8783-5921C9800D19}">
      <dgm:prSet/>
      <dgm:spPr/>
      <dgm:t>
        <a:bodyPr/>
        <a:lstStyle/>
        <a:p>
          <a:endParaRPr lang="en-US"/>
        </a:p>
      </dgm:t>
    </dgm:pt>
    <dgm:pt modelId="{132F2529-52E7-45B3-AF59-6C0B9F98F6D7}" type="sibTrans" cxnId="{2235AA41-A016-4B6C-8783-5921C9800D19}">
      <dgm:prSet/>
      <dgm:spPr/>
      <dgm:t>
        <a:bodyPr/>
        <a:lstStyle/>
        <a:p>
          <a:endParaRPr lang="en-US"/>
        </a:p>
      </dgm:t>
    </dgm:pt>
    <dgm:pt modelId="{FC74EF19-55DF-4671-A94B-506F16D2B9FD}">
      <dgm:prSet/>
      <dgm:spPr>
        <a:solidFill>
          <a:schemeClr val="accent3"/>
        </a:solidFill>
      </dgm:spPr>
      <dgm:t>
        <a:bodyPr/>
        <a:lstStyle/>
        <a:p>
          <a:r>
            <a:rPr lang="en-US" b="0" i="0" dirty="0"/>
            <a:t>CAP AGENCY:</a:t>
          </a:r>
        </a:p>
        <a:p>
          <a:r>
            <a:rPr lang="en-US" b="0" i="0" dirty="0"/>
            <a:t>Esperanza</a:t>
          </a:r>
          <a:endParaRPr lang="en-US" dirty="0"/>
        </a:p>
      </dgm:t>
    </dgm:pt>
    <dgm:pt modelId="{59577EC8-E013-498A-AD5C-D3ACDFDF053B}" type="parTrans" cxnId="{2425A6E2-4805-4E89-AA3E-C256A1B02E4B}">
      <dgm:prSet/>
      <dgm:spPr/>
      <dgm:t>
        <a:bodyPr/>
        <a:lstStyle/>
        <a:p>
          <a:endParaRPr lang="en-US"/>
        </a:p>
      </dgm:t>
    </dgm:pt>
    <dgm:pt modelId="{6B8D6249-8E90-461A-9894-852EC18D287A}" type="sibTrans" cxnId="{2425A6E2-4805-4E89-AA3E-C256A1B02E4B}">
      <dgm:prSet/>
      <dgm:spPr/>
      <dgm:t>
        <a:bodyPr/>
        <a:lstStyle/>
        <a:p>
          <a:endParaRPr lang="en-US"/>
        </a:p>
      </dgm:t>
    </dgm:pt>
    <dgm:pt modelId="{378B3409-E5B1-4D80-961C-61E1F320F8DF}">
      <dgm:prSet/>
      <dgm:spPr>
        <a:solidFill>
          <a:schemeClr val="accent3"/>
        </a:solidFill>
      </dgm:spPr>
      <dgm:t>
        <a:bodyPr/>
        <a:lstStyle/>
        <a:p>
          <a:r>
            <a:rPr lang="en-US" b="0" i="0" dirty="0"/>
            <a:t>Isuroon</a:t>
          </a:r>
          <a:endParaRPr lang="en-US" dirty="0"/>
        </a:p>
      </dgm:t>
    </dgm:pt>
    <dgm:pt modelId="{6B4AABA3-5F8B-401F-B557-1255E54EFBA6}" type="parTrans" cxnId="{4E54C852-A009-42C3-9465-9C63B375DBBD}">
      <dgm:prSet/>
      <dgm:spPr/>
      <dgm:t>
        <a:bodyPr/>
        <a:lstStyle/>
        <a:p>
          <a:endParaRPr lang="en-US"/>
        </a:p>
      </dgm:t>
    </dgm:pt>
    <dgm:pt modelId="{3DB299D5-59F2-4C9D-B605-582197ADDABE}" type="sibTrans" cxnId="{4E54C852-A009-42C3-9465-9C63B375DBBD}">
      <dgm:prSet/>
      <dgm:spPr/>
      <dgm:t>
        <a:bodyPr/>
        <a:lstStyle/>
        <a:p>
          <a:endParaRPr lang="en-US"/>
        </a:p>
      </dgm:t>
    </dgm:pt>
    <dgm:pt modelId="{07FF906C-99A4-40FE-BD9C-2072BEE3FE34}">
      <dgm:prSet/>
      <dgm:spPr>
        <a:solidFill>
          <a:schemeClr val="tx2"/>
        </a:solidFill>
      </dgm:spPr>
      <dgm:t>
        <a:bodyPr/>
        <a:lstStyle/>
        <a:p>
          <a:r>
            <a:rPr lang="en-US" b="0" i="0" dirty="0"/>
            <a:t>Jordan Area Food Shelf</a:t>
          </a:r>
          <a:endParaRPr lang="en-US" dirty="0"/>
        </a:p>
      </dgm:t>
    </dgm:pt>
    <dgm:pt modelId="{6568EE81-BA23-4504-9EB4-A3283EA37054}" type="parTrans" cxnId="{1031F186-FCDE-4045-9526-D58F076F4909}">
      <dgm:prSet/>
      <dgm:spPr/>
      <dgm:t>
        <a:bodyPr/>
        <a:lstStyle/>
        <a:p>
          <a:endParaRPr lang="en-US"/>
        </a:p>
      </dgm:t>
    </dgm:pt>
    <dgm:pt modelId="{90068055-596D-4CE0-A68D-A1B46DE1C708}" type="sibTrans" cxnId="{1031F186-FCDE-4045-9526-D58F076F4909}">
      <dgm:prSet/>
      <dgm:spPr/>
      <dgm:t>
        <a:bodyPr/>
        <a:lstStyle/>
        <a:p>
          <a:endParaRPr lang="en-US"/>
        </a:p>
      </dgm:t>
    </dgm:pt>
    <dgm:pt modelId="{82406675-5276-4A87-90F3-EA0FDBAA9A07}">
      <dgm:prSet/>
      <dgm:spPr/>
      <dgm:t>
        <a:bodyPr/>
        <a:lstStyle/>
        <a:p>
          <a:r>
            <a:rPr lang="en-US" b="0" i="0" dirty="0"/>
            <a:t>MN Teen Challenge </a:t>
          </a:r>
          <a:endParaRPr lang="en-US" dirty="0"/>
        </a:p>
      </dgm:t>
    </dgm:pt>
    <dgm:pt modelId="{052DCE90-ED1E-4524-8CFD-BB81B79E5988}" type="parTrans" cxnId="{FEFB42F9-4DFC-4CD1-B528-227786CC5C51}">
      <dgm:prSet/>
      <dgm:spPr/>
      <dgm:t>
        <a:bodyPr/>
        <a:lstStyle/>
        <a:p>
          <a:endParaRPr lang="en-US"/>
        </a:p>
      </dgm:t>
    </dgm:pt>
    <dgm:pt modelId="{E08E678B-E162-439E-815F-E9C9139A724A}" type="sibTrans" cxnId="{FEFB42F9-4DFC-4CD1-B528-227786CC5C51}">
      <dgm:prSet/>
      <dgm:spPr/>
      <dgm:t>
        <a:bodyPr/>
        <a:lstStyle/>
        <a:p>
          <a:endParaRPr lang="en-US"/>
        </a:p>
      </dgm:t>
    </dgm:pt>
    <dgm:pt modelId="{7904345D-E166-47F0-A566-EB4BED577C31}">
      <dgm:prSet/>
      <dgm:spPr/>
      <dgm:t>
        <a:bodyPr/>
        <a:lstStyle/>
        <a:p>
          <a:r>
            <a:rPr lang="en-US" b="0" i="0" dirty="0"/>
            <a:t>NAMI</a:t>
          </a:r>
          <a:endParaRPr lang="en-US" dirty="0"/>
        </a:p>
      </dgm:t>
    </dgm:pt>
    <dgm:pt modelId="{6B0D6596-7536-4BAD-9416-9C121CEC6338}" type="parTrans" cxnId="{34B9CBAA-22C2-43CC-97ED-DDB4E8B2150C}">
      <dgm:prSet/>
      <dgm:spPr/>
      <dgm:t>
        <a:bodyPr/>
        <a:lstStyle/>
        <a:p>
          <a:endParaRPr lang="en-US"/>
        </a:p>
      </dgm:t>
    </dgm:pt>
    <dgm:pt modelId="{28E81233-BF5E-4CA7-A8CE-A8535CF74550}" type="sibTrans" cxnId="{34B9CBAA-22C2-43CC-97ED-DDB4E8B2150C}">
      <dgm:prSet/>
      <dgm:spPr/>
      <dgm:t>
        <a:bodyPr/>
        <a:lstStyle/>
        <a:p>
          <a:endParaRPr lang="en-US"/>
        </a:p>
      </dgm:t>
    </dgm:pt>
    <dgm:pt modelId="{87CB4758-240C-4231-B61B-45C93850E075}">
      <dgm:prSet/>
      <dgm:spPr/>
      <dgm:t>
        <a:bodyPr/>
        <a:lstStyle/>
        <a:p>
          <a:r>
            <a:rPr lang="en-US" b="0" i="0" dirty="0"/>
            <a:t>River Valley Health Services</a:t>
          </a:r>
          <a:endParaRPr lang="en-US" dirty="0"/>
        </a:p>
      </dgm:t>
    </dgm:pt>
    <dgm:pt modelId="{219A9549-4A25-405C-812C-2515A76C9D5E}" type="parTrans" cxnId="{0401E74E-33E8-4D8A-810F-8B0C8A71911E}">
      <dgm:prSet/>
      <dgm:spPr/>
      <dgm:t>
        <a:bodyPr/>
        <a:lstStyle/>
        <a:p>
          <a:endParaRPr lang="en-US"/>
        </a:p>
      </dgm:t>
    </dgm:pt>
    <dgm:pt modelId="{0B960231-D570-4374-B99B-BA050E00B544}" type="sibTrans" cxnId="{0401E74E-33E8-4D8A-810F-8B0C8A71911E}">
      <dgm:prSet/>
      <dgm:spPr/>
      <dgm:t>
        <a:bodyPr/>
        <a:lstStyle/>
        <a:p>
          <a:endParaRPr lang="en-US"/>
        </a:p>
      </dgm:t>
    </dgm:pt>
    <dgm:pt modelId="{EAE60C6B-EA6C-49BC-A18B-66BEE46DFC2A}">
      <dgm:prSet/>
      <dgm:spPr/>
      <dgm:t>
        <a:bodyPr/>
        <a:lstStyle/>
        <a:p>
          <a:r>
            <a:rPr lang="en-US" b="0" i="0" dirty="0"/>
            <a:t>Safe Families for Children</a:t>
          </a:r>
          <a:endParaRPr lang="en-US" dirty="0"/>
        </a:p>
      </dgm:t>
    </dgm:pt>
    <dgm:pt modelId="{89507EAF-0332-45DE-861F-6CCCAD8A67C0}" type="parTrans" cxnId="{C4D05587-09C1-4103-B8FC-5BA2EDF15969}">
      <dgm:prSet/>
      <dgm:spPr/>
      <dgm:t>
        <a:bodyPr/>
        <a:lstStyle/>
        <a:p>
          <a:endParaRPr lang="en-US"/>
        </a:p>
      </dgm:t>
    </dgm:pt>
    <dgm:pt modelId="{B513E7E4-5618-43CC-A656-A1A9876790F0}" type="sibTrans" cxnId="{C4D05587-09C1-4103-B8FC-5BA2EDF15969}">
      <dgm:prSet/>
      <dgm:spPr/>
      <dgm:t>
        <a:bodyPr/>
        <a:lstStyle/>
        <a:p>
          <a:endParaRPr lang="en-US"/>
        </a:p>
      </dgm:t>
    </dgm:pt>
    <dgm:pt modelId="{21E06E55-00C8-4987-9233-DD2647E2678F}">
      <dgm:prSet/>
      <dgm:spPr/>
      <dgm:t>
        <a:bodyPr/>
        <a:lstStyle/>
        <a:p>
          <a:r>
            <a:rPr lang="en-US" b="0" i="0" dirty="0"/>
            <a:t>Scott County Economic Assistance Navigation</a:t>
          </a:r>
          <a:endParaRPr lang="en-US" dirty="0"/>
        </a:p>
      </dgm:t>
    </dgm:pt>
    <dgm:pt modelId="{A656E727-BCC1-4058-92F6-B405D77DF764}" type="parTrans" cxnId="{6B929355-420B-4FA3-87CB-058BBE391282}">
      <dgm:prSet/>
      <dgm:spPr/>
      <dgm:t>
        <a:bodyPr/>
        <a:lstStyle/>
        <a:p>
          <a:endParaRPr lang="en-US"/>
        </a:p>
      </dgm:t>
    </dgm:pt>
    <dgm:pt modelId="{2A0BAC8B-395C-4827-A82D-57CAC033AFA7}" type="sibTrans" cxnId="{6B929355-420B-4FA3-87CB-058BBE391282}">
      <dgm:prSet/>
      <dgm:spPr/>
      <dgm:t>
        <a:bodyPr/>
        <a:lstStyle/>
        <a:p>
          <a:endParaRPr lang="en-US"/>
        </a:p>
      </dgm:t>
    </dgm:pt>
    <dgm:pt modelId="{D0FBD357-87CC-47EF-8B66-7CDE88E1E063}">
      <dgm:prSet/>
      <dgm:spPr/>
      <dgm:t>
        <a:bodyPr/>
        <a:lstStyle/>
        <a:p>
          <a:r>
            <a:rPr lang="en-US" b="0" i="0" dirty="0"/>
            <a:t>Scott County Housing Consultation</a:t>
          </a:r>
          <a:endParaRPr lang="en-US" dirty="0"/>
        </a:p>
      </dgm:t>
    </dgm:pt>
    <dgm:pt modelId="{BE7D2139-FB46-4C0B-86D7-80CDC9D82C21}" type="parTrans" cxnId="{6CD88D54-209C-44F0-AED3-E0F6E3F5E9B1}">
      <dgm:prSet/>
      <dgm:spPr/>
      <dgm:t>
        <a:bodyPr/>
        <a:lstStyle/>
        <a:p>
          <a:endParaRPr lang="en-US"/>
        </a:p>
      </dgm:t>
    </dgm:pt>
    <dgm:pt modelId="{E023F0FE-1E2F-4C0D-8437-95C8AEC6D728}" type="sibTrans" cxnId="{6CD88D54-209C-44F0-AED3-E0F6E3F5E9B1}">
      <dgm:prSet/>
      <dgm:spPr/>
      <dgm:t>
        <a:bodyPr/>
        <a:lstStyle/>
        <a:p>
          <a:endParaRPr lang="en-US"/>
        </a:p>
      </dgm:t>
    </dgm:pt>
    <dgm:pt modelId="{AC583F22-9500-4FE3-A667-2EC40C4DDB7F}">
      <dgm:prSet/>
      <dgm:spPr/>
      <dgm:t>
        <a:bodyPr/>
        <a:lstStyle/>
        <a:p>
          <a:r>
            <a:rPr lang="en-US" b="0" i="0" dirty="0"/>
            <a:t>Scott County Libraries</a:t>
          </a:r>
          <a:endParaRPr lang="en-US" dirty="0"/>
        </a:p>
      </dgm:t>
    </dgm:pt>
    <dgm:pt modelId="{AEEC7660-2F85-4462-AC88-3E996FCA8B59}" type="parTrans" cxnId="{828448A1-A4CB-4F18-9D68-63CBB46DE8F8}">
      <dgm:prSet/>
      <dgm:spPr/>
      <dgm:t>
        <a:bodyPr/>
        <a:lstStyle/>
        <a:p>
          <a:endParaRPr lang="en-US"/>
        </a:p>
      </dgm:t>
    </dgm:pt>
    <dgm:pt modelId="{014A17BC-453F-4B52-AEA5-74CF8FF976FC}" type="sibTrans" cxnId="{828448A1-A4CB-4F18-9D68-63CBB46DE8F8}">
      <dgm:prSet/>
      <dgm:spPr/>
      <dgm:t>
        <a:bodyPr/>
        <a:lstStyle/>
        <a:p>
          <a:endParaRPr lang="en-US"/>
        </a:p>
      </dgm:t>
    </dgm:pt>
    <dgm:pt modelId="{1890353F-2A23-4578-A715-7F696E9EDC66}">
      <dgm:prSet/>
      <dgm:spPr/>
      <dgm:t>
        <a:bodyPr/>
        <a:lstStyle/>
        <a:p>
          <a:r>
            <a:rPr lang="en-US" b="0" i="0" dirty="0"/>
            <a:t>Scott County Parks</a:t>
          </a:r>
          <a:endParaRPr lang="en-US" dirty="0"/>
        </a:p>
      </dgm:t>
    </dgm:pt>
    <dgm:pt modelId="{FD7669F9-3BFE-4497-B9FE-DE354B5AC189}" type="parTrans" cxnId="{D523D9D6-6464-4E05-976B-747DA1CF230A}">
      <dgm:prSet/>
      <dgm:spPr/>
      <dgm:t>
        <a:bodyPr/>
        <a:lstStyle/>
        <a:p>
          <a:endParaRPr lang="en-US"/>
        </a:p>
      </dgm:t>
    </dgm:pt>
    <dgm:pt modelId="{2B1BDD54-5EF3-4957-8EFF-4E52E0D1A304}" type="sibTrans" cxnId="{D523D9D6-6464-4E05-976B-747DA1CF230A}">
      <dgm:prSet/>
      <dgm:spPr/>
      <dgm:t>
        <a:bodyPr/>
        <a:lstStyle/>
        <a:p>
          <a:endParaRPr lang="en-US"/>
        </a:p>
      </dgm:t>
    </dgm:pt>
    <dgm:pt modelId="{EFF7CEB0-9EFE-455A-A720-BC3F5E0B1DEC}">
      <dgm:prSet/>
      <dgm:spPr/>
      <dgm:t>
        <a:bodyPr/>
        <a:lstStyle/>
        <a:p>
          <a:r>
            <a:rPr lang="en-US" b="0" i="0" dirty="0"/>
            <a:t>Scott County Public Health</a:t>
          </a:r>
          <a:endParaRPr lang="en-US" dirty="0"/>
        </a:p>
      </dgm:t>
    </dgm:pt>
    <dgm:pt modelId="{4E9AB2B4-5CA2-4DFF-95CD-1E89C0DFB8D1}" type="parTrans" cxnId="{6BE6DA98-DC51-468A-BE40-E8760134C374}">
      <dgm:prSet/>
      <dgm:spPr/>
      <dgm:t>
        <a:bodyPr/>
        <a:lstStyle/>
        <a:p>
          <a:endParaRPr lang="en-US"/>
        </a:p>
      </dgm:t>
    </dgm:pt>
    <dgm:pt modelId="{256F2033-B715-4204-9687-3145CB489774}" type="sibTrans" cxnId="{6BE6DA98-DC51-468A-BE40-E8760134C374}">
      <dgm:prSet/>
      <dgm:spPr/>
      <dgm:t>
        <a:bodyPr/>
        <a:lstStyle/>
        <a:p>
          <a:endParaRPr lang="en-US"/>
        </a:p>
      </dgm:t>
    </dgm:pt>
    <dgm:pt modelId="{AA185AAB-0348-4637-9083-B077C7AC2B2A}">
      <dgm:prSet/>
      <dgm:spPr/>
      <dgm:t>
        <a:bodyPr/>
        <a:lstStyle/>
        <a:p>
          <a:r>
            <a:rPr lang="en-US" b="0" i="0" dirty="0"/>
            <a:t>Scott County Mental Health</a:t>
          </a:r>
          <a:endParaRPr lang="en-US" dirty="0"/>
        </a:p>
      </dgm:t>
    </dgm:pt>
    <dgm:pt modelId="{6F9FFE98-76A9-42E5-A76F-66D64B38C7F3}" type="parTrans" cxnId="{102D3886-0F15-4772-B1E3-26912D788842}">
      <dgm:prSet/>
      <dgm:spPr/>
      <dgm:t>
        <a:bodyPr/>
        <a:lstStyle/>
        <a:p>
          <a:endParaRPr lang="en-US"/>
        </a:p>
      </dgm:t>
    </dgm:pt>
    <dgm:pt modelId="{72D4286F-5EE3-47C3-837C-AEA491B97051}" type="sibTrans" cxnId="{102D3886-0F15-4772-B1E3-26912D788842}">
      <dgm:prSet/>
      <dgm:spPr/>
      <dgm:t>
        <a:bodyPr/>
        <a:lstStyle/>
        <a:p>
          <a:endParaRPr lang="en-US"/>
        </a:p>
      </dgm:t>
    </dgm:pt>
    <dgm:pt modelId="{537B7D1F-05E6-4676-9918-BB23DF5DA4B9}">
      <dgm:prSet/>
      <dgm:spPr/>
      <dgm:t>
        <a:bodyPr/>
        <a:lstStyle/>
        <a:p>
          <a:r>
            <a:rPr lang="en-US" b="0" i="0" dirty="0"/>
            <a:t>Scott County Law Library</a:t>
          </a:r>
          <a:endParaRPr lang="en-US" dirty="0"/>
        </a:p>
      </dgm:t>
    </dgm:pt>
    <dgm:pt modelId="{F92EF7E1-0DE0-4682-816D-10ABE923122A}" type="parTrans" cxnId="{45690BA7-77C5-4654-9136-1D04647D970A}">
      <dgm:prSet/>
      <dgm:spPr/>
      <dgm:t>
        <a:bodyPr/>
        <a:lstStyle/>
        <a:p>
          <a:endParaRPr lang="en-US"/>
        </a:p>
      </dgm:t>
    </dgm:pt>
    <dgm:pt modelId="{118B1F64-384A-4520-A3F7-96F76F4726ED}" type="sibTrans" cxnId="{45690BA7-77C5-4654-9136-1D04647D970A}">
      <dgm:prSet/>
      <dgm:spPr/>
      <dgm:t>
        <a:bodyPr/>
        <a:lstStyle/>
        <a:p>
          <a:endParaRPr lang="en-US"/>
        </a:p>
      </dgm:t>
    </dgm:pt>
    <dgm:pt modelId="{B0FC1343-C8F5-43CF-8697-494449CCFEC7}">
      <dgm:prSet/>
      <dgm:spPr>
        <a:solidFill>
          <a:schemeClr val="tx2"/>
        </a:solidFill>
      </dgm:spPr>
      <dgm:t>
        <a:bodyPr/>
        <a:lstStyle/>
        <a:p>
          <a:r>
            <a:rPr lang="en-US" b="0" i="0" dirty="0"/>
            <a:t>Shakopee Library</a:t>
          </a:r>
          <a:endParaRPr lang="en-US" dirty="0"/>
        </a:p>
      </dgm:t>
    </dgm:pt>
    <dgm:pt modelId="{545B3F36-73C3-41E2-9925-9D196D58B3C8}" type="parTrans" cxnId="{08B2FBEA-E78C-4D05-BB0E-713FC29F15AD}">
      <dgm:prSet/>
      <dgm:spPr/>
      <dgm:t>
        <a:bodyPr/>
        <a:lstStyle/>
        <a:p>
          <a:endParaRPr lang="en-US"/>
        </a:p>
      </dgm:t>
    </dgm:pt>
    <dgm:pt modelId="{55DA8B15-3EC8-4062-B03A-3CE4B7F38D8E}" type="sibTrans" cxnId="{08B2FBEA-E78C-4D05-BB0E-713FC29F15AD}">
      <dgm:prSet/>
      <dgm:spPr/>
      <dgm:t>
        <a:bodyPr/>
        <a:lstStyle/>
        <a:p>
          <a:endParaRPr lang="en-US"/>
        </a:p>
      </dgm:t>
    </dgm:pt>
    <dgm:pt modelId="{96F801B0-4C5D-42F7-AD69-28A780A75767}">
      <dgm:prSet/>
      <dgm:spPr/>
      <dgm:t>
        <a:bodyPr/>
        <a:lstStyle/>
        <a:p>
          <a:r>
            <a:rPr lang="en-US" b="0" i="0" dirty="0"/>
            <a:t>SMRLS</a:t>
          </a:r>
          <a:endParaRPr lang="en-US" dirty="0"/>
        </a:p>
      </dgm:t>
    </dgm:pt>
    <dgm:pt modelId="{483EA492-1EDC-442E-8693-5EC59B411B7C}" type="parTrans" cxnId="{58C60603-7294-47B2-B030-C63A0F1DF6D7}">
      <dgm:prSet/>
      <dgm:spPr/>
      <dgm:t>
        <a:bodyPr/>
        <a:lstStyle/>
        <a:p>
          <a:endParaRPr lang="en-US"/>
        </a:p>
      </dgm:t>
    </dgm:pt>
    <dgm:pt modelId="{F1B9CD90-30A0-41B6-9AC3-D98CEB29037E}" type="sibTrans" cxnId="{58C60603-7294-47B2-B030-C63A0F1DF6D7}">
      <dgm:prSet/>
      <dgm:spPr/>
      <dgm:t>
        <a:bodyPr/>
        <a:lstStyle/>
        <a:p>
          <a:endParaRPr lang="en-US"/>
        </a:p>
      </dgm:t>
    </dgm:pt>
    <dgm:pt modelId="{E2DBDEB7-744C-4922-9100-AB0910C8FCF2}">
      <dgm:prSet/>
      <dgm:spPr/>
      <dgm:t>
        <a:bodyPr/>
        <a:lstStyle/>
        <a:p>
          <a:r>
            <a:rPr lang="en-US" b="0" i="0" dirty="0"/>
            <a:t>Southern Valley Alliance</a:t>
          </a:r>
          <a:endParaRPr lang="en-US" dirty="0"/>
        </a:p>
      </dgm:t>
    </dgm:pt>
    <dgm:pt modelId="{37130DC6-E02B-4A7C-819E-34362EF027EF}" type="parTrans" cxnId="{117A229C-A724-4DE7-A189-654FC974076B}">
      <dgm:prSet/>
      <dgm:spPr/>
      <dgm:t>
        <a:bodyPr/>
        <a:lstStyle/>
        <a:p>
          <a:endParaRPr lang="en-US"/>
        </a:p>
      </dgm:t>
    </dgm:pt>
    <dgm:pt modelId="{77477466-847B-4376-B109-4114D901CD7C}" type="sibTrans" cxnId="{117A229C-A724-4DE7-A189-654FC974076B}">
      <dgm:prSet/>
      <dgm:spPr/>
      <dgm:t>
        <a:bodyPr/>
        <a:lstStyle/>
        <a:p>
          <a:endParaRPr lang="en-US"/>
        </a:p>
      </dgm:t>
    </dgm:pt>
    <dgm:pt modelId="{DFB21467-ED01-4060-B3C5-9FB97E65230B}">
      <dgm:prSet/>
      <dgm:spPr/>
      <dgm:t>
        <a:bodyPr/>
        <a:lstStyle/>
        <a:p>
          <a:r>
            <a:rPr lang="en-US" b="0" i="0" dirty="0"/>
            <a:t>St. Francis Regional Medical Center/Allina</a:t>
          </a:r>
          <a:endParaRPr lang="en-US" dirty="0"/>
        </a:p>
      </dgm:t>
    </dgm:pt>
    <dgm:pt modelId="{9D0103E3-CBB0-42A1-928F-84ABCEAFC7C1}" type="parTrans" cxnId="{1BF59C03-0D47-4EEB-92AF-3D27CC6DA0A5}">
      <dgm:prSet/>
      <dgm:spPr/>
      <dgm:t>
        <a:bodyPr/>
        <a:lstStyle/>
        <a:p>
          <a:endParaRPr lang="en-US"/>
        </a:p>
      </dgm:t>
    </dgm:pt>
    <dgm:pt modelId="{EF0B72EB-DB51-4A2E-9396-02E66932AA03}" type="sibTrans" cxnId="{1BF59C03-0D47-4EEB-92AF-3D27CC6DA0A5}">
      <dgm:prSet/>
      <dgm:spPr/>
      <dgm:t>
        <a:bodyPr/>
        <a:lstStyle/>
        <a:p>
          <a:endParaRPr lang="en-US"/>
        </a:p>
      </dgm:t>
    </dgm:pt>
    <dgm:pt modelId="{8748C490-17A0-45FB-AD10-5AF332A04F55}">
      <dgm:prSet/>
      <dgm:spPr/>
      <dgm:t>
        <a:bodyPr/>
        <a:lstStyle/>
        <a:p>
          <a:r>
            <a:rPr lang="en-US" b="0" i="0" dirty="0"/>
            <a:t>The Forgotten Initiative - Scott County Circles </a:t>
          </a:r>
          <a:endParaRPr lang="en-US" dirty="0"/>
        </a:p>
      </dgm:t>
    </dgm:pt>
    <dgm:pt modelId="{33FC79D4-0C3A-47E5-84EC-C9D413411C53}" type="parTrans" cxnId="{374FA985-8EDE-4AF7-BEBD-EE99AA17885D}">
      <dgm:prSet/>
      <dgm:spPr/>
      <dgm:t>
        <a:bodyPr/>
        <a:lstStyle/>
        <a:p>
          <a:endParaRPr lang="en-US"/>
        </a:p>
      </dgm:t>
    </dgm:pt>
    <dgm:pt modelId="{BD28B352-E125-419B-8271-0163298FFF79}" type="sibTrans" cxnId="{374FA985-8EDE-4AF7-BEBD-EE99AA17885D}">
      <dgm:prSet/>
      <dgm:spPr/>
      <dgm:t>
        <a:bodyPr/>
        <a:lstStyle/>
        <a:p>
          <a:endParaRPr lang="en-US"/>
        </a:p>
      </dgm:t>
    </dgm:pt>
    <dgm:pt modelId="{372D662C-D9D3-428F-ACCC-73EFCE8B1F60}">
      <dgm:prSet/>
      <dgm:spPr/>
      <dgm:t>
        <a:bodyPr/>
        <a:lstStyle/>
        <a:p>
          <a:r>
            <a:rPr lang="en-US" b="0" i="0" dirty="0"/>
            <a:t>U of M Extension</a:t>
          </a:r>
          <a:endParaRPr lang="en-US" dirty="0"/>
        </a:p>
      </dgm:t>
    </dgm:pt>
    <dgm:pt modelId="{83A20B47-A7B8-4A8E-A825-7F4FB7B6420D}" type="parTrans" cxnId="{923AFCC6-151A-47B4-8841-72F8142301B2}">
      <dgm:prSet/>
      <dgm:spPr/>
      <dgm:t>
        <a:bodyPr/>
        <a:lstStyle/>
        <a:p>
          <a:endParaRPr lang="en-US"/>
        </a:p>
      </dgm:t>
    </dgm:pt>
    <dgm:pt modelId="{77E5941E-D624-4CD6-A3AD-BF7A79D6D5A8}" type="sibTrans" cxnId="{923AFCC6-151A-47B4-8841-72F8142301B2}">
      <dgm:prSet/>
      <dgm:spPr/>
      <dgm:t>
        <a:bodyPr/>
        <a:lstStyle/>
        <a:p>
          <a:endParaRPr lang="en-US"/>
        </a:p>
      </dgm:t>
    </dgm:pt>
    <dgm:pt modelId="{CB4810B3-2F47-4C57-A315-4E364E515DE1}">
      <dgm:prSet/>
      <dgm:spPr>
        <a:solidFill>
          <a:schemeClr val="tx2"/>
        </a:solidFill>
      </dgm:spPr>
      <dgm:t>
        <a:bodyPr/>
        <a:lstStyle/>
        <a:p>
          <a:r>
            <a:rPr lang="en-US" b="0" i="0" dirty="0"/>
            <a:t>YMCA @ </a:t>
          </a:r>
        </a:p>
        <a:p>
          <a:r>
            <a:rPr lang="en-US" b="0" i="0" dirty="0"/>
            <a:t>River Valley</a:t>
          </a:r>
          <a:endParaRPr lang="en-US" dirty="0"/>
        </a:p>
      </dgm:t>
    </dgm:pt>
    <dgm:pt modelId="{23B02383-20A0-42AA-9912-D351C7C73C81}" type="parTrans" cxnId="{357D922F-9284-445A-9ACD-DB22880B2F5B}">
      <dgm:prSet/>
      <dgm:spPr/>
      <dgm:t>
        <a:bodyPr/>
        <a:lstStyle/>
        <a:p>
          <a:endParaRPr lang="en-US"/>
        </a:p>
      </dgm:t>
    </dgm:pt>
    <dgm:pt modelId="{63B11D52-61F0-4841-BBB8-F60B414B007E}" type="sibTrans" cxnId="{357D922F-9284-445A-9ACD-DB22880B2F5B}">
      <dgm:prSet/>
      <dgm:spPr/>
      <dgm:t>
        <a:bodyPr/>
        <a:lstStyle/>
        <a:p>
          <a:endParaRPr lang="en-US"/>
        </a:p>
      </dgm:t>
    </dgm:pt>
    <dgm:pt modelId="{7AABE858-F943-4391-94BC-5F4D17022FBB}" type="pres">
      <dgm:prSet presAssocID="{4E94556B-143C-4330-AEB1-EFE88B874ACE}" presName="diagram" presStyleCnt="0">
        <dgm:presLayoutVars>
          <dgm:dir/>
          <dgm:resizeHandles val="exact"/>
        </dgm:presLayoutVars>
      </dgm:prSet>
      <dgm:spPr/>
    </dgm:pt>
    <dgm:pt modelId="{26007C14-5D72-4B2C-9A23-BE529F9E4BCF}" type="pres">
      <dgm:prSet presAssocID="{BA6E592F-1E90-4064-AAFC-9CCE7E3EFB10}" presName="node" presStyleLbl="node1" presStyleIdx="0" presStyleCnt="23">
        <dgm:presLayoutVars>
          <dgm:bulletEnabled val="1"/>
        </dgm:presLayoutVars>
      </dgm:prSet>
      <dgm:spPr/>
    </dgm:pt>
    <dgm:pt modelId="{121B732A-AFD8-40F8-9133-186699EB04BF}" type="pres">
      <dgm:prSet presAssocID="{A9FC6E68-B200-4ECA-A824-5CB4F11A3F03}" presName="sibTrans" presStyleCnt="0"/>
      <dgm:spPr/>
    </dgm:pt>
    <dgm:pt modelId="{37C1EFB6-CC64-469E-92E5-64C1A500F90D}" type="pres">
      <dgm:prSet presAssocID="{FBC6E7F2-50E4-4077-9C0B-EB3E6AF69785}" presName="node" presStyleLbl="node1" presStyleIdx="1" presStyleCnt="23">
        <dgm:presLayoutVars>
          <dgm:bulletEnabled val="1"/>
        </dgm:presLayoutVars>
      </dgm:prSet>
      <dgm:spPr/>
    </dgm:pt>
    <dgm:pt modelId="{E16A9AC7-21AD-4FE8-A6DA-02AF9616519A}" type="pres">
      <dgm:prSet presAssocID="{132F2529-52E7-45B3-AF59-6C0B9F98F6D7}" presName="sibTrans" presStyleCnt="0"/>
      <dgm:spPr/>
    </dgm:pt>
    <dgm:pt modelId="{B68ACE61-7C25-4064-9DDA-FE188C7B3B8E}" type="pres">
      <dgm:prSet presAssocID="{FC74EF19-55DF-4671-A94B-506F16D2B9FD}" presName="node" presStyleLbl="node1" presStyleIdx="2" presStyleCnt="23">
        <dgm:presLayoutVars>
          <dgm:bulletEnabled val="1"/>
        </dgm:presLayoutVars>
      </dgm:prSet>
      <dgm:spPr/>
    </dgm:pt>
    <dgm:pt modelId="{275F4809-B6AE-4B32-84BE-2FAA31299EE8}" type="pres">
      <dgm:prSet presAssocID="{6B8D6249-8E90-461A-9894-852EC18D287A}" presName="sibTrans" presStyleCnt="0"/>
      <dgm:spPr/>
    </dgm:pt>
    <dgm:pt modelId="{F96DAF02-1A51-48DA-85FB-10DBD12F989B}" type="pres">
      <dgm:prSet presAssocID="{378B3409-E5B1-4D80-961C-61E1F320F8DF}" presName="node" presStyleLbl="node1" presStyleIdx="3" presStyleCnt="23">
        <dgm:presLayoutVars>
          <dgm:bulletEnabled val="1"/>
        </dgm:presLayoutVars>
      </dgm:prSet>
      <dgm:spPr/>
    </dgm:pt>
    <dgm:pt modelId="{64F3976B-1F1F-4FAE-8803-C32DF54C365C}" type="pres">
      <dgm:prSet presAssocID="{3DB299D5-59F2-4C9D-B605-582197ADDABE}" presName="sibTrans" presStyleCnt="0"/>
      <dgm:spPr/>
    </dgm:pt>
    <dgm:pt modelId="{C9590897-64C1-4A25-833D-7D68D2E44E0F}" type="pres">
      <dgm:prSet presAssocID="{07FF906C-99A4-40FE-BD9C-2072BEE3FE34}" presName="node" presStyleLbl="node1" presStyleIdx="4" presStyleCnt="23">
        <dgm:presLayoutVars>
          <dgm:bulletEnabled val="1"/>
        </dgm:presLayoutVars>
      </dgm:prSet>
      <dgm:spPr/>
    </dgm:pt>
    <dgm:pt modelId="{24F3E1AB-4FCA-4183-819B-3A2D35777D90}" type="pres">
      <dgm:prSet presAssocID="{90068055-596D-4CE0-A68D-A1B46DE1C708}" presName="sibTrans" presStyleCnt="0"/>
      <dgm:spPr/>
    </dgm:pt>
    <dgm:pt modelId="{EFD707FC-2D3E-4C6B-A47A-60D4655DC91D}" type="pres">
      <dgm:prSet presAssocID="{82406675-5276-4A87-90F3-EA0FDBAA9A07}" presName="node" presStyleLbl="node1" presStyleIdx="5" presStyleCnt="23">
        <dgm:presLayoutVars>
          <dgm:bulletEnabled val="1"/>
        </dgm:presLayoutVars>
      </dgm:prSet>
      <dgm:spPr/>
    </dgm:pt>
    <dgm:pt modelId="{89C44493-B0FF-4357-9561-2ABDB71C35DD}" type="pres">
      <dgm:prSet presAssocID="{E08E678B-E162-439E-815F-E9C9139A724A}" presName="sibTrans" presStyleCnt="0"/>
      <dgm:spPr/>
    </dgm:pt>
    <dgm:pt modelId="{7B17E114-9F9A-48ED-B8F5-5F3F43AAB2AE}" type="pres">
      <dgm:prSet presAssocID="{7904345D-E166-47F0-A566-EB4BED577C31}" presName="node" presStyleLbl="node1" presStyleIdx="6" presStyleCnt="23">
        <dgm:presLayoutVars>
          <dgm:bulletEnabled val="1"/>
        </dgm:presLayoutVars>
      </dgm:prSet>
      <dgm:spPr/>
    </dgm:pt>
    <dgm:pt modelId="{760D4D72-343B-4848-9466-BCAA0CAC842F}" type="pres">
      <dgm:prSet presAssocID="{28E81233-BF5E-4CA7-A8CE-A8535CF74550}" presName="sibTrans" presStyleCnt="0"/>
      <dgm:spPr/>
    </dgm:pt>
    <dgm:pt modelId="{808F2F9D-C3D3-4B84-9C4F-1EFE10C22CDF}" type="pres">
      <dgm:prSet presAssocID="{87CB4758-240C-4231-B61B-45C93850E075}" presName="node" presStyleLbl="node1" presStyleIdx="7" presStyleCnt="23">
        <dgm:presLayoutVars>
          <dgm:bulletEnabled val="1"/>
        </dgm:presLayoutVars>
      </dgm:prSet>
      <dgm:spPr/>
    </dgm:pt>
    <dgm:pt modelId="{7CB6C6CE-86DF-4F17-BC8A-23D7D4A88667}" type="pres">
      <dgm:prSet presAssocID="{0B960231-D570-4374-B99B-BA050E00B544}" presName="sibTrans" presStyleCnt="0"/>
      <dgm:spPr/>
    </dgm:pt>
    <dgm:pt modelId="{6F7D0504-0306-43C3-8244-B53AA300090F}" type="pres">
      <dgm:prSet presAssocID="{EAE60C6B-EA6C-49BC-A18B-66BEE46DFC2A}" presName="node" presStyleLbl="node1" presStyleIdx="8" presStyleCnt="23">
        <dgm:presLayoutVars>
          <dgm:bulletEnabled val="1"/>
        </dgm:presLayoutVars>
      </dgm:prSet>
      <dgm:spPr/>
    </dgm:pt>
    <dgm:pt modelId="{42B0FDE3-A1F9-4BD4-9E26-D7081CF2FFF0}" type="pres">
      <dgm:prSet presAssocID="{B513E7E4-5618-43CC-A656-A1A9876790F0}" presName="sibTrans" presStyleCnt="0"/>
      <dgm:spPr/>
    </dgm:pt>
    <dgm:pt modelId="{EC0F65C4-C574-4528-A328-38307EEAF601}" type="pres">
      <dgm:prSet presAssocID="{21E06E55-00C8-4987-9233-DD2647E2678F}" presName="node" presStyleLbl="node1" presStyleIdx="9" presStyleCnt="23">
        <dgm:presLayoutVars>
          <dgm:bulletEnabled val="1"/>
        </dgm:presLayoutVars>
      </dgm:prSet>
      <dgm:spPr/>
    </dgm:pt>
    <dgm:pt modelId="{40C4E033-25CF-497B-9BBE-6169F4E5CD18}" type="pres">
      <dgm:prSet presAssocID="{2A0BAC8B-395C-4827-A82D-57CAC033AFA7}" presName="sibTrans" presStyleCnt="0"/>
      <dgm:spPr/>
    </dgm:pt>
    <dgm:pt modelId="{75A5066B-9D1E-4437-B65B-02B64D0AC626}" type="pres">
      <dgm:prSet presAssocID="{D0FBD357-87CC-47EF-8B66-7CDE88E1E063}" presName="node" presStyleLbl="node1" presStyleIdx="10" presStyleCnt="23">
        <dgm:presLayoutVars>
          <dgm:bulletEnabled val="1"/>
        </dgm:presLayoutVars>
      </dgm:prSet>
      <dgm:spPr/>
    </dgm:pt>
    <dgm:pt modelId="{38B3219B-2CF0-4F30-8B4F-A587C69B1516}" type="pres">
      <dgm:prSet presAssocID="{E023F0FE-1E2F-4C0D-8437-95C8AEC6D728}" presName="sibTrans" presStyleCnt="0"/>
      <dgm:spPr/>
    </dgm:pt>
    <dgm:pt modelId="{E19935FA-CBEF-4D84-BF4F-79118CD366A0}" type="pres">
      <dgm:prSet presAssocID="{AC583F22-9500-4FE3-A667-2EC40C4DDB7F}" presName="node" presStyleLbl="node1" presStyleIdx="11" presStyleCnt="23">
        <dgm:presLayoutVars>
          <dgm:bulletEnabled val="1"/>
        </dgm:presLayoutVars>
      </dgm:prSet>
      <dgm:spPr/>
    </dgm:pt>
    <dgm:pt modelId="{6AD48B7E-E85D-4ED9-AEB8-A102DBFFBB88}" type="pres">
      <dgm:prSet presAssocID="{014A17BC-453F-4B52-AEA5-74CF8FF976FC}" presName="sibTrans" presStyleCnt="0"/>
      <dgm:spPr/>
    </dgm:pt>
    <dgm:pt modelId="{7CE2C92C-B73A-4FCD-8933-B9EBA4D58D71}" type="pres">
      <dgm:prSet presAssocID="{1890353F-2A23-4578-A715-7F696E9EDC66}" presName="node" presStyleLbl="node1" presStyleIdx="12" presStyleCnt="23">
        <dgm:presLayoutVars>
          <dgm:bulletEnabled val="1"/>
        </dgm:presLayoutVars>
      </dgm:prSet>
      <dgm:spPr/>
    </dgm:pt>
    <dgm:pt modelId="{192C28BF-522C-4BB1-98F5-34B84397FF95}" type="pres">
      <dgm:prSet presAssocID="{2B1BDD54-5EF3-4957-8EFF-4E52E0D1A304}" presName="sibTrans" presStyleCnt="0"/>
      <dgm:spPr/>
    </dgm:pt>
    <dgm:pt modelId="{094887E6-968D-4D45-99BA-592CF550103A}" type="pres">
      <dgm:prSet presAssocID="{EFF7CEB0-9EFE-455A-A720-BC3F5E0B1DEC}" presName="node" presStyleLbl="node1" presStyleIdx="13" presStyleCnt="23">
        <dgm:presLayoutVars>
          <dgm:bulletEnabled val="1"/>
        </dgm:presLayoutVars>
      </dgm:prSet>
      <dgm:spPr/>
    </dgm:pt>
    <dgm:pt modelId="{123E7E09-F8E4-4E6F-8453-6F3702E14139}" type="pres">
      <dgm:prSet presAssocID="{256F2033-B715-4204-9687-3145CB489774}" presName="sibTrans" presStyleCnt="0"/>
      <dgm:spPr/>
    </dgm:pt>
    <dgm:pt modelId="{D5E21DA4-2E4B-427F-B5F2-8ED664FAF046}" type="pres">
      <dgm:prSet presAssocID="{AA185AAB-0348-4637-9083-B077C7AC2B2A}" presName="node" presStyleLbl="node1" presStyleIdx="14" presStyleCnt="23">
        <dgm:presLayoutVars>
          <dgm:bulletEnabled val="1"/>
        </dgm:presLayoutVars>
      </dgm:prSet>
      <dgm:spPr/>
    </dgm:pt>
    <dgm:pt modelId="{A609C9EC-9D55-4B23-B450-EF82C2452A4D}" type="pres">
      <dgm:prSet presAssocID="{72D4286F-5EE3-47C3-837C-AEA491B97051}" presName="sibTrans" presStyleCnt="0"/>
      <dgm:spPr/>
    </dgm:pt>
    <dgm:pt modelId="{CC024377-AC27-4BCB-8124-1C3A4099BB0B}" type="pres">
      <dgm:prSet presAssocID="{537B7D1F-05E6-4676-9918-BB23DF5DA4B9}" presName="node" presStyleLbl="node1" presStyleIdx="15" presStyleCnt="23">
        <dgm:presLayoutVars>
          <dgm:bulletEnabled val="1"/>
        </dgm:presLayoutVars>
      </dgm:prSet>
      <dgm:spPr/>
    </dgm:pt>
    <dgm:pt modelId="{9288C27B-E6B0-45C2-96E8-BAE53F623110}" type="pres">
      <dgm:prSet presAssocID="{118B1F64-384A-4520-A3F7-96F76F4726ED}" presName="sibTrans" presStyleCnt="0"/>
      <dgm:spPr/>
    </dgm:pt>
    <dgm:pt modelId="{46BC9966-9317-4ECF-9B3C-F30674D5885A}" type="pres">
      <dgm:prSet presAssocID="{B0FC1343-C8F5-43CF-8697-494449CCFEC7}" presName="node" presStyleLbl="node1" presStyleIdx="16" presStyleCnt="23">
        <dgm:presLayoutVars>
          <dgm:bulletEnabled val="1"/>
        </dgm:presLayoutVars>
      </dgm:prSet>
      <dgm:spPr/>
    </dgm:pt>
    <dgm:pt modelId="{39CDE1B5-EF55-458D-8196-5322B174192A}" type="pres">
      <dgm:prSet presAssocID="{55DA8B15-3EC8-4062-B03A-3CE4B7F38D8E}" presName="sibTrans" presStyleCnt="0"/>
      <dgm:spPr/>
    </dgm:pt>
    <dgm:pt modelId="{BF93BA17-2314-49B3-BB3A-D3E03F30A5D9}" type="pres">
      <dgm:prSet presAssocID="{96F801B0-4C5D-42F7-AD69-28A780A75767}" presName="node" presStyleLbl="node1" presStyleIdx="17" presStyleCnt="23">
        <dgm:presLayoutVars>
          <dgm:bulletEnabled val="1"/>
        </dgm:presLayoutVars>
      </dgm:prSet>
      <dgm:spPr/>
    </dgm:pt>
    <dgm:pt modelId="{6719DF43-E6D0-4DA5-9A59-631781C401A5}" type="pres">
      <dgm:prSet presAssocID="{F1B9CD90-30A0-41B6-9AC3-D98CEB29037E}" presName="sibTrans" presStyleCnt="0"/>
      <dgm:spPr/>
    </dgm:pt>
    <dgm:pt modelId="{28B29E48-B4A3-49FF-B980-275CF5B19A1D}" type="pres">
      <dgm:prSet presAssocID="{E2DBDEB7-744C-4922-9100-AB0910C8FCF2}" presName="node" presStyleLbl="node1" presStyleIdx="18" presStyleCnt="23">
        <dgm:presLayoutVars>
          <dgm:bulletEnabled val="1"/>
        </dgm:presLayoutVars>
      </dgm:prSet>
      <dgm:spPr/>
    </dgm:pt>
    <dgm:pt modelId="{9CFFD83D-0EDB-4359-AB5E-133168BA1901}" type="pres">
      <dgm:prSet presAssocID="{77477466-847B-4376-B109-4114D901CD7C}" presName="sibTrans" presStyleCnt="0"/>
      <dgm:spPr/>
    </dgm:pt>
    <dgm:pt modelId="{A0C4DCD5-90D8-4CA6-8BD7-718D3E6AB8DB}" type="pres">
      <dgm:prSet presAssocID="{DFB21467-ED01-4060-B3C5-9FB97E65230B}" presName="node" presStyleLbl="node1" presStyleIdx="19" presStyleCnt="23">
        <dgm:presLayoutVars>
          <dgm:bulletEnabled val="1"/>
        </dgm:presLayoutVars>
      </dgm:prSet>
      <dgm:spPr/>
    </dgm:pt>
    <dgm:pt modelId="{86A26C72-FAA9-4456-99FD-CD8CC53B635F}" type="pres">
      <dgm:prSet presAssocID="{EF0B72EB-DB51-4A2E-9396-02E66932AA03}" presName="sibTrans" presStyleCnt="0"/>
      <dgm:spPr/>
    </dgm:pt>
    <dgm:pt modelId="{97515D4D-CE8E-4349-A646-EABE7CA6AA6F}" type="pres">
      <dgm:prSet presAssocID="{8748C490-17A0-45FB-AD10-5AF332A04F55}" presName="node" presStyleLbl="node1" presStyleIdx="20" presStyleCnt="23">
        <dgm:presLayoutVars>
          <dgm:bulletEnabled val="1"/>
        </dgm:presLayoutVars>
      </dgm:prSet>
      <dgm:spPr/>
    </dgm:pt>
    <dgm:pt modelId="{D42C5B6D-98DC-43E1-8872-392DB7F2DB71}" type="pres">
      <dgm:prSet presAssocID="{BD28B352-E125-419B-8271-0163298FFF79}" presName="sibTrans" presStyleCnt="0"/>
      <dgm:spPr/>
    </dgm:pt>
    <dgm:pt modelId="{690FA72F-672B-414B-99D5-9132911360A5}" type="pres">
      <dgm:prSet presAssocID="{372D662C-D9D3-428F-ACCC-73EFCE8B1F60}" presName="node" presStyleLbl="node1" presStyleIdx="21" presStyleCnt="23">
        <dgm:presLayoutVars>
          <dgm:bulletEnabled val="1"/>
        </dgm:presLayoutVars>
      </dgm:prSet>
      <dgm:spPr/>
    </dgm:pt>
    <dgm:pt modelId="{7DBCFB21-A728-4977-9E7B-951D509CD40E}" type="pres">
      <dgm:prSet presAssocID="{77E5941E-D624-4CD6-A3AD-BF7A79D6D5A8}" presName="sibTrans" presStyleCnt="0"/>
      <dgm:spPr/>
    </dgm:pt>
    <dgm:pt modelId="{17DB0ED9-2ED2-418D-8203-22123B701752}" type="pres">
      <dgm:prSet presAssocID="{CB4810B3-2F47-4C57-A315-4E364E515DE1}" presName="node" presStyleLbl="node1" presStyleIdx="22" presStyleCnt="23">
        <dgm:presLayoutVars>
          <dgm:bulletEnabled val="1"/>
        </dgm:presLayoutVars>
      </dgm:prSet>
      <dgm:spPr/>
    </dgm:pt>
  </dgm:ptLst>
  <dgm:cxnLst>
    <dgm:cxn modelId="{1F005501-7706-4A67-95AA-2731F3C17A0F}" type="presOf" srcId="{BA6E592F-1E90-4064-AAFC-9CCE7E3EFB10}" destId="{26007C14-5D72-4B2C-9A23-BE529F9E4BCF}" srcOrd="0" destOrd="0" presId="urn:microsoft.com/office/officeart/2005/8/layout/default"/>
    <dgm:cxn modelId="{58C60603-7294-47B2-B030-C63A0F1DF6D7}" srcId="{4E94556B-143C-4330-AEB1-EFE88B874ACE}" destId="{96F801B0-4C5D-42F7-AD69-28A780A75767}" srcOrd="17" destOrd="0" parTransId="{483EA492-1EDC-442E-8693-5EC59B411B7C}" sibTransId="{F1B9CD90-30A0-41B6-9AC3-D98CEB29037E}"/>
    <dgm:cxn modelId="{1BF59C03-0D47-4EEB-92AF-3D27CC6DA0A5}" srcId="{4E94556B-143C-4330-AEB1-EFE88B874ACE}" destId="{DFB21467-ED01-4060-B3C5-9FB97E65230B}" srcOrd="19" destOrd="0" parTransId="{9D0103E3-CBB0-42A1-928F-84ABCEAFC7C1}" sibTransId="{EF0B72EB-DB51-4A2E-9396-02E66932AA03}"/>
    <dgm:cxn modelId="{8223F904-C9C0-4FEB-A9DB-C2CAFD487938}" type="presOf" srcId="{87CB4758-240C-4231-B61B-45C93850E075}" destId="{808F2F9D-C3D3-4B84-9C4F-1EFE10C22CDF}" srcOrd="0" destOrd="0" presId="urn:microsoft.com/office/officeart/2005/8/layout/default"/>
    <dgm:cxn modelId="{D9CE4B08-FBD1-4719-ACEA-DBBCD187C323}" type="presOf" srcId="{AA185AAB-0348-4637-9083-B077C7AC2B2A}" destId="{D5E21DA4-2E4B-427F-B5F2-8ED664FAF046}" srcOrd="0" destOrd="0" presId="urn:microsoft.com/office/officeart/2005/8/layout/default"/>
    <dgm:cxn modelId="{AE1C450C-CDED-4EE5-8D90-1037DA430FCE}" type="presOf" srcId="{EAE60C6B-EA6C-49BC-A18B-66BEE46DFC2A}" destId="{6F7D0504-0306-43C3-8244-B53AA300090F}" srcOrd="0" destOrd="0" presId="urn:microsoft.com/office/officeart/2005/8/layout/default"/>
    <dgm:cxn modelId="{11502D19-E5B9-4160-A404-F303DF970A71}" type="presOf" srcId="{07FF906C-99A4-40FE-BD9C-2072BEE3FE34}" destId="{C9590897-64C1-4A25-833D-7D68D2E44E0F}" srcOrd="0" destOrd="0" presId="urn:microsoft.com/office/officeart/2005/8/layout/default"/>
    <dgm:cxn modelId="{8934411F-91A0-4B6F-96EB-0EED9ADB9357}" type="presOf" srcId="{21E06E55-00C8-4987-9233-DD2647E2678F}" destId="{EC0F65C4-C574-4528-A328-38307EEAF601}" srcOrd="0" destOrd="0" presId="urn:microsoft.com/office/officeart/2005/8/layout/default"/>
    <dgm:cxn modelId="{357D922F-9284-445A-9ACD-DB22880B2F5B}" srcId="{4E94556B-143C-4330-AEB1-EFE88B874ACE}" destId="{CB4810B3-2F47-4C57-A315-4E364E515DE1}" srcOrd="22" destOrd="0" parTransId="{23B02383-20A0-42AA-9912-D351C7C73C81}" sibTransId="{63B11D52-61F0-4841-BBB8-F60B414B007E}"/>
    <dgm:cxn modelId="{4D79753F-67CE-4D08-A02E-3BC2E7A6941B}" type="presOf" srcId="{FC74EF19-55DF-4671-A94B-506F16D2B9FD}" destId="{B68ACE61-7C25-4064-9DDA-FE188C7B3B8E}" srcOrd="0" destOrd="0" presId="urn:microsoft.com/office/officeart/2005/8/layout/default"/>
    <dgm:cxn modelId="{CEF7785D-E412-43B7-B987-E503E598D385}" type="presOf" srcId="{537B7D1F-05E6-4676-9918-BB23DF5DA4B9}" destId="{CC024377-AC27-4BCB-8124-1C3A4099BB0B}" srcOrd="0" destOrd="0" presId="urn:microsoft.com/office/officeart/2005/8/layout/default"/>
    <dgm:cxn modelId="{2235AA41-A016-4B6C-8783-5921C9800D19}" srcId="{4E94556B-143C-4330-AEB1-EFE88B874ACE}" destId="{FBC6E7F2-50E4-4077-9C0B-EB3E6AF69785}" srcOrd="1" destOrd="0" parTransId="{64BEA3BA-734E-4A82-95BF-F2EC469CC854}" sibTransId="{132F2529-52E7-45B3-AF59-6C0B9F98F6D7}"/>
    <dgm:cxn modelId="{0401E74E-33E8-4D8A-810F-8B0C8A71911E}" srcId="{4E94556B-143C-4330-AEB1-EFE88B874ACE}" destId="{87CB4758-240C-4231-B61B-45C93850E075}" srcOrd="7" destOrd="0" parTransId="{219A9549-4A25-405C-812C-2515A76C9D5E}" sibTransId="{0B960231-D570-4374-B99B-BA050E00B544}"/>
    <dgm:cxn modelId="{4E54C852-A009-42C3-9465-9C63B375DBBD}" srcId="{4E94556B-143C-4330-AEB1-EFE88B874ACE}" destId="{378B3409-E5B1-4D80-961C-61E1F320F8DF}" srcOrd="3" destOrd="0" parTransId="{6B4AABA3-5F8B-401F-B557-1255E54EFBA6}" sibTransId="{3DB299D5-59F2-4C9D-B605-582197ADDABE}"/>
    <dgm:cxn modelId="{6CD88D54-209C-44F0-AED3-E0F6E3F5E9B1}" srcId="{4E94556B-143C-4330-AEB1-EFE88B874ACE}" destId="{D0FBD357-87CC-47EF-8B66-7CDE88E1E063}" srcOrd="10" destOrd="0" parTransId="{BE7D2139-FB46-4C0B-86D7-80CDC9D82C21}" sibTransId="{E023F0FE-1E2F-4C0D-8437-95C8AEC6D728}"/>
    <dgm:cxn modelId="{6B929355-420B-4FA3-87CB-058BBE391282}" srcId="{4E94556B-143C-4330-AEB1-EFE88B874ACE}" destId="{21E06E55-00C8-4987-9233-DD2647E2678F}" srcOrd="9" destOrd="0" parTransId="{A656E727-BCC1-4058-92F6-B405D77DF764}" sibTransId="{2A0BAC8B-395C-4827-A82D-57CAC033AFA7}"/>
    <dgm:cxn modelId="{30652F7B-7960-49D2-94A0-C0D7137C87D9}" type="presOf" srcId="{DFB21467-ED01-4060-B3C5-9FB97E65230B}" destId="{A0C4DCD5-90D8-4CA6-8BD7-718D3E6AB8DB}" srcOrd="0" destOrd="0" presId="urn:microsoft.com/office/officeart/2005/8/layout/default"/>
    <dgm:cxn modelId="{5F01C67C-8A27-497D-88B3-63FF7E54E0EF}" type="presOf" srcId="{378B3409-E5B1-4D80-961C-61E1F320F8DF}" destId="{F96DAF02-1A51-48DA-85FB-10DBD12F989B}" srcOrd="0" destOrd="0" presId="urn:microsoft.com/office/officeart/2005/8/layout/default"/>
    <dgm:cxn modelId="{67B6AA80-C192-40E8-A1D0-8F5A81F98D0E}" type="presOf" srcId="{96F801B0-4C5D-42F7-AD69-28A780A75767}" destId="{BF93BA17-2314-49B3-BB3A-D3E03F30A5D9}" srcOrd="0" destOrd="0" presId="urn:microsoft.com/office/officeart/2005/8/layout/default"/>
    <dgm:cxn modelId="{374FA985-8EDE-4AF7-BEBD-EE99AA17885D}" srcId="{4E94556B-143C-4330-AEB1-EFE88B874ACE}" destId="{8748C490-17A0-45FB-AD10-5AF332A04F55}" srcOrd="20" destOrd="0" parTransId="{33FC79D4-0C3A-47E5-84EC-C9D413411C53}" sibTransId="{BD28B352-E125-419B-8271-0163298FFF79}"/>
    <dgm:cxn modelId="{102D3886-0F15-4772-B1E3-26912D788842}" srcId="{4E94556B-143C-4330-AEB1-EFE88B874ACE}" destId="{AA185AAB-0348-4637-9083-B077C7AC2B2A}" srcOrd="14" destOrd="0" parTransId="{6F9FFE98-76A9-42E5-A76F-66D64B38C7F3}" sibTransId="{72D4286F-5EE3-47C3-837C-AEA491B97051}"/>
    <dgm:cxn modelId="{1031F186-FCDE-4045-9526-D58F076F4909}" srcId="{4E94556B-143C-4330-AEB1-EFE88B874ACE}" destId="{07FF906C-99A4-40FE-BD9C-2072BEE3FE34}" srcOrd="4" destOrd="0" parTransId="{6568EE81-BA23-4504-9EB4-A3283EA37054}" sibTransId="{90068055-596D-4CE0-A68D-A1B46DE1C708}"/>
    <dgm:cxn modelId="{C4D05587-09C1-4103-B8FC-5BA2EDF15969}" srcId="{4E94556B-143C-4330-AEB1-EFE88B874ACE}" destId="{EAE60C6B-EA6C-49BC-A18B-66BEE46DFC2A}" srcOrd="8" destOrd="0" parTransId="{89507EAF-0332-45DE-861F-6CCCAD8A67C0}" sibTransId="{B513E7E4-5618-43CC-A656-A1A9876790F0}"/>
    <dgm:cxn modelId="{6FD8368F-8E34-4237-B4D3-603FFCE6B13E}" type="presOf" srcId="{7904345D-E166-47F0-A566-EB4BED577C31}" destId="{7B17E114-9F9A-48ED-B8F5-5F3F43AAB2AE}" srcOrd="0" destOrd="0" presId="urn:microsoft.com/office/officeart/2005/8/layout/default"/>
    <dgm:cxn modelId="{D60FF693-38DC-4B7D-AD4B-C2201BD7F07F}" srcId="{4E94556B-143C-4330-AEB1-EFE88B874ACE}" destId="{BA6E592F-1E90-4064-AAFC-9CCE7E3EFB10}" srcOrd="0" destOrd="0" parTransId="{F9FCAD21-7129-4C70-BD0E-3BA42552AE75}" sibTransId="{A9FC6E68-B200-4ECA-A824-5CB4F11A3F03}"/>
    <dgm:cxn modelId="{4E6B8294-C564-4E5F-A2A7-BC74EC506612}" type="presOf" srcId="{E2DBDEB7-744C-4922-9100-AB0910C8FCF2}" destId="{28B29E48-B4A3-49FF-B980-275CF5B19A1D}" srcOrd="0" destOrd="0" presId="urn:microsoft.com/office/officeart/2005/8/layout/default"/>
    <dgm:cxn modelId="{6BE6DA98-DC51-468A-BE40-E8760134C374}" srcId="{4E94556B-143C-4330-AEB1-EFE88B874ACE}" destId="{EFF7CEB0-9EFE-455A-A720-BC3F5E0B1DEC}" srcOrd="13" destOrd="0" parTransId="{4E9AB2B4-5CA2-4DFF-95CD-1E89C0DFB8D1}" sibTransId="{256F2033-B715-4204-9687-3145CB489774}"/>
    <dgm:cxn modelId="{117A229C-A724-4DE7-A189-654FC974076B}" srcId="{4E94556B-143C-4330-AEB1-EFE88B874ACE}" destId="{E2DBDEB7-744C-4922-9100-AB0910C8FCF2}" srcOrd="18" destOrd="0" parTransId="{37130DC6-E02B-4A7C-819E-34362EF027EF}" sibTransId="{77477466-847B-4376-B109-4114D901CD7C}"/>
    <dgm:cxn modelId="{828448A1-A4CB-4F18-9D68-63CBB46DE8F8}" srcId="{4E94556B-143C-4330-AEB1-EFE88B874ACE}" destId="{AC583F22-9500-4FE3-A667-2EC40C4DDB7F}" srcOrd="11" destOrd="0" parTransId="{AEEC7660-2F85-4462-AC88-3E996FCA8B59}" sibTransId="{014A17BC-453F-4B52-AEA5-74CF8FF976FC}"/>
    <dgm:cxn modelId="{45690BA7-77C5-4654-9136-1D04647D970A}" srcId="{4E94556B-143C-4330-AEB1-EFE88B874ACE}" destId="{537B7D1F-05E6-4676-9918-BB23DF5DA4B9}" srcOrd="15" destOrd="0" parTransId="{F92EF7E1-0DE0-4682-816D-10ABE923122A}" sibTransId="{118B1F64-384A-4520-A3F7-96F76F4726ED}"/>
    <dgm:cxn modelId="{CB2028AA-0EF7-4AB0-9C8E-D7B1C1976956}" type="presOf" srcId="{8748C490-17A0-45FB-AD10-5AF332A04F55}" destId="{97515D4D-CE8E-4349-A646-EABE7CA6AA6F}" srcOrd="0" destOrd="0" presId="urn:microsoft.com/office/officeart/2005/8/layout/default"/>
    <dgm:cxn modelId="{34B9CBAA-22C2-43CC-97ED-DDB4E8B2150C}" srcId="{4E94556B-143C-4330-AEB1-EFE88B874ACE}" destId="{7904345D-E166-47F0-A566-EB4BED577C31}" srcOrd="6" destOrd="0" parTransId="{6B0D6596-7536-4BAD-9416-9C121CEC6338}" sibTransId="{28E81233-BF5E-4CA7-A8CE-A8535CF74550}"/>
    <dgm:cxn modelId="{9299D6B6-CAA1-487F-9E04-EF78918F505C}" type="presOf" srcId="{FBC6E7F2-50E4-4077-9C0B-EB3E6AF69785}" destId="{37C1EFB6-CC64-469E-92E5-64C1A500F90D}" srcOrd="0" destOrd="0" presId="urn:microsoft.com/office/officeart/2005/8/layout/default"/>
    <dgm:cxn modelId="{B43535BD-BC44-4931-9228-E70537757633}" type="presOf" srcId="{82406675-5276-4A87-90F3-EA0FDBAA9A07}" destId="{EFD707FC-2D3E-4C6B-A47A-60D4655DC91D}" srcOrd="0" destOrd="0" presId="urn:microsoft.com/office/officeart/2005/8/layout/default"/>
    <dgm:cxn modelId="{0F5A1CBF-ED2F-452A-8206-2CFE858A9750}" type="presOf" srcId="{AC583F22-9500-4FE3-A667-2EC40C4DDB7F}" destId="{E19935FA-CBEF-4D84-BF4F-79118CD366A0}" srcOrd="0" destOrd="0" presId="urn:microsoft.com/office/officeart/2005/8/layout/default"/>
    <dgm:cxn modelId="{923AFCC6-151A-47B4-8841-72F8142301B2}" srcId="{4E94556B-143C-4330-AEB1-EFE88B874ACE}" destId="{372D662C-D9D3-428F-ACCC-73EFCE8B1F60}" srcOrd="21" destOrd="0" parTransId="{83A20B47-A7B8-4A8E-A825-7F4FB7B6420D}" sibTransId="{77E5941E-D624-4CD6-A3AD-BF7A79D6D5A8}"/>
    <dgm:cxn modelId="{D523D9D6-6464-4E05-976B-747DA1CF230A}" srcId="{4E94556B-143C-4330-AEB1-EFE88B874ACE}" destId="{1890353F-2A23-4578-A715-7F696E9EDC66}" srcOrd="12" destOrd="0" parTransId="{FD7669F9-3BFE-4497-B9FE-DE354B5AC189}" sibTransId="{2B1BDD54-5EF3-4957-8EFF-4E52E0D1A304}"/>
    <dgm:cxn modelId="{FAF678DA-BAC0-46DD-ADB4-3A47780DB04A}" type="presOf" srcId="{EFF7CEB0-9EFE-455A-A720-BC3F5E0B1DEC}" destId="{094887E6-968D-4D45-99BA-592CF550103A}" srcOrd="0" destOrd="0" presId="urn:microsoft.com/office/officeart/2005/8/layout/default"/>
    <dgm:cxn modelId="{2425A6E2-4805-4E89-AA3E-C256A1B02E4B}" srcId="{4E94556B-143C-4330-AEB1-EFE88B874ACE}" destId="{FC74EF19-55DF-4671-A94B-506F16D2B9FD}" srcOrd="2" destOrd="0" parTransId="{59577EC8-E013-498A-AD5C-D3ACDFDF053B}" sibTransId="{6B8D6249-8E90-461A-9894-852EC18D287A}"/>
    <dgm:cxn modelId="{E50A26E3-F031-4989-82DC-BB2DDD228DB5}" type="presOf" srcId="{372D662C-D9D3-428F-ACCC-73EFCE8B1F60}" destId="{690FA72F-672B-414B-99D5-9132911360A5}" srcOrd="0" destOrd="0" presId="urn:microsoft.com/office/officeart/2005/8/layout/default"/>
    <dgm:cxn modelId="{1D9C66E4-EF17-4A3E-8519-D6EC429BF2CE}" type="presOf" srcId="{1890353F-2A23-4578-A715-7F696E9EDC66}" destId="{7CE2C92C-B73A-4FCD-8933-B9EBA4D58D71}" srcOrd="0" destOrd="0" presId="urn:microsoft.com/office/officeart/2005/8/layout/default"/>
    <dgm:cxn modelId="{CE778BE8-12DA-4B7C-895E-DAE920951E2D}" type="presOf" srcId="{B0FC1343-C8F5-43CF-8697-494449CCFEC7}" destId="{46BC9966-9317-4ECF-9B3C-F30674D5885A}" srcOrd="0" destOrd="0" presId="urn:microsoft.com/office/officeart/2005/8/layout/default"/>
    <dgm:cxn modelId="{08B2FBEA-E78C-4D05-BB0E-713FC29F15AD}" srcId="{4E94556B-143C-4330-AEB1-EFE88B874ACE}" destId="{B0FC1343-C8F5-43CF-8697-494449CCFEC7}" srcOrd="16" destOrd="0" parTransId="{545B3F36-73C3-41E2-9925-9D196D58B3C8}" sibTransId="{55DA8B15-3EC8-4062-B03A-3CE4B7F38D8E}"/>
    <dgm:cxn modelId="{5A003EEB-D149-474C-88AA-F2C484B30906}" type="presOf" srcId="{D0FBD357-87CC-47EF-8B66-7CDE88E1E063}" destId="{75A5066B-9D1E-4437-B65B-02B64D0AC626}" srcOrd="0" destOrd="0" presId="urn:microsoft.com/office/officeart/2005/8/layout/default"/>
    <dgm:cxn modelId="{AA55D8F4-CF8F-48E2-86D9-058628A321B4}" type="presOf" srcId="{4E94556B-143C-4330-AEB1-EFE88B874ACE}" destId="{7AABE858-F943-4391-94BC-5F4D17022FBB}" srcOrd="0" destOrd="0" presId="urn:microsoft.com/office/officeart/2005/8/layout/default"/>
    <dgm:cxn modelId="{FEFB42F9-4DFC-4CD1-B528-227786CC5C51}" srcId="{4E94556B-143C-4330-AEB1-EFE88B874ACE}" destId="{82406675-5276-4A87-90F3-EA0FDBAA9A07}" srcOrd="5" destOrd="0" parTransId="{052DCE90-ED1E-4524-8CFD-BB81B79E5988}" sibTransId="{E08E678B-E162-439E-815F-E9C9139A724A}"/>
    <dgm:cxn modelId="{7E53D4F9-C569-4974-B87B-A78CFF73AA07}" type="presOf" srcId="{CB4810B3-2F47-4C57-A315-4E364E515DE1}" destId="{17DB0ED9-2ED2-418D-8203-22123B701752}" srcOrd="0" destOrd="0" presId="urn:microsoft.com/office/officeart/2005/8/layout/default"/>
    <dgm:cxn modelId="{C3126708-9447-4826-9162-D521DF66D508}" type="presParOf" srcId="{7AABE858-F943-4391-94BC-5F4D17022FBB}" destId="{26007C14-5D72-4B2C-9A23-BE529F9E4BCF}" srcOrd="0" destOrd="0" presId="urn:microsoft.com/office/officeart/2005/8/layout/default"/>
    <dgm:cxn modelId="{3395BD30-EA99-4DE8-89EA-478898DCDEEA}" type="presParOf" srcId="{7AABE858-F943-4391-94BC-5F4D17022FBB}" destId="{121B732A-AFD8-40F8-9133-186699EB04BF}" srcOrd="1" destOrd="0" presId="urn:microsoft.com/office/officeart/2005/8/layout/default"/>
    <dgm:cxn modelId="{CDF1B9F2-7F75-47B7-A23B-11A738335A2A}" type="presParOf" srcId="{7AABE858-F943-4391-94BC-5F4D17022FBB}" destId="{37C1EFB6-CC64-469E-92E5-64C1A500F90D}" srcOrd="2" destOrd="0" presId="urn:microsoft.com/office/officeart/2005/8/layout/default"/>
    <dgm:cxn modelId="{9C424791-6A21-40C6-9C28-AAAD4BFEE3E1}" type="presParOf" srcId="{7AABE858-F943-4391-94BC-5F4D17022FBB}" destId="{E16A9AC7-21AD-4FE8-A6DA-02AF9616519A}" srcOrd="3" destOrd="0" presId="urn:microsoft.com/office/officeart/2005/8/layout/default"/>
    <dgm:cxn modelId="{121D3AF6-31B0-4F0B-832D-3200B28385E9}" type="presParOf" srcId="{7AABE858-F943-4391-94BC-5F4D17022FBB}" destId="{B68ACE61-7C25-4064-9DDA-FE188C7B3B8E}" srcOrd="4" destOrd="0" presId="urn:microsoft.com/office/officeart/2005/8/layout/default"/>
    <dgm:cxn modelId="{43F13F4C-AED1-4087-902A-1213981BA4BD}" type="presParOf" srcId="{7AABE858-F943-4391-94BC-5F4D17022FBB}" destId="{275F4809-B6AE-4B32-84BE-2FAA31299EE8}" srcOrd="5" destOrd="0" presId="urn:microsoft.com/office/officeart/2005/8/layout/default"/>
    <dgm:cxn modelId="{18C2209A-3115-4241-93EC-25F88ECE52C4}" type="presParOf" srcId="{7AABE858-F943-4391-94BC-5F4D17022FBB}" destId="{F96DAF02-1A51-48DA-85FB-10DBD12F989B}" srcOrd="6" destOrd="0" presId="urn:microsoft.com/office/officeart/2005/8/layout/default"/>
    <dgm:cxn modelId="{E1C72617-742E-4D79-987E-C47E3A66ED77}" type="presParOf" srcId="{7AABE858-F943-4391-94BC-5F4D17022FBB}" destId="{64F3976B-1F1F-4FAE-8803-C32DF54C365C}" srcOrd="7" destOrd="0" presId="urn:microsoft.com/office/officeart/2005/8/layout/default"/>
    <dgm:cxn modelId="{8169B9F6-BF44-4D74-B698-AAAEA5593628}" type="presParOf" srcId="{7AABE858-F943-4391-94BC-5F4D17022FBB}" destId="{C9590897-64C1-4A25-833D-7D68D2E44E0F}" srcOrd="8" destOrd="0" presId="urn:microsoft.com/office/officeart/2005/8/layout/default"/>
    <dgm:cxn modelId="{E5787BDA-D89B-4C22-BE20-E3475A7BCBBA}" type="presParOf" srcId="{7AABE858-F943-4391-94BC-5F4D17022FBB}" destId="{24F3E1AB-4FCA-4183-819B-3A2D35777D90}" srcOrd="9" destOrd="0" presId="urn:microsoft.com/office/officeart/2005/8/layout/default"/>
    <dgm:cxn modelId="{75DC20BF-2F1F-4AA7-8E89-F7DE9379BB52}" type="presParOf" srcId="{7AABE858-F943-4391-94BC-5F4D17022FBB}" destId="{EFD707FC-2D3E-4C6B-A47A-60D4655DC91D}" srcOrd="10" destOrd="0" presId="urn:microsoft.com/office/officeart/2005/8/layout/default"/>
    <dgm:cxn modelId="{2B647DEA-FE30-40F3-B72A-9D3168FD1BB5}" type="presParOf" srcId="{7AABE858-F943-4391-94BC-5F4D17022FBB}" destId="{89C44493-B0FF-4357-9561-2ABDB71C35DD}" srcOrd="11" destOrd="0" presId="urn:microsoft.com/office/officeart/2005/8/layout/default"/>
    <dgm:cxn modelId="{2399A662-BDAA-4557-9128-2B50B1E4D6CF}" type="presParOf" srcId="{7AABE858-F943-4391-94BC-5F4D17022FBB}" destId="{7B17E114-9F9A-48ED-B8F5-5F3F43AAB2AE}" srcOrd="12" destOrd="0" presId="urn:microsoft.com/office/officeart/2005/8/layout/default"/>
    <dgm:cxn modelId="{2D8A238B-D4EE-441E-9EC4-8A4F84BECD10}" type="presParOf" srcId="{7AABE858-F943-4391-94BC-5F4D17022FBB}" destId="{760D4D72-343B-4848-9466-BCAA0CAC842F}" srcOrd="13" destOrd="0" presId="urn:microsoft.com/office/officeart/2005/8/layout/default"/>
    <dgm:cxn modelId="{E0AF669F-9F0C-4877-B411-70F2AE2BA307}" type="presParOf" srcId="{7AABE858-F943-4391-94BC-5F4D17022FBB}" destId="{808F2F9D-C3D3-4B84-9C4F-1EFE10C22CDF}" srcOrd="14" destOrd="0" presId="urn:microsoft.com/office/officeart/2005/8/layout/default"/>
    <dgm:cxn modelId="{4A1AA14E-2CDB-4FDF-867A-CF153EE56984}" type="presParOf" srcId="{7AABE858-F943-4391-94BC-5F4D17022FBB}" destId="{7CB6C6CE-86DF-4F17-BC8A-23D7D4A88667}" srcOrd="15" destOrd="0" presId="urn:microsoft.com/office/officeart/2005/8/layout/default"/>
    <dgm:cxn modelId="{9CD24B32-1759-4A70-8CA3-7E0BFD813908}" type="presParOf" srcId="{7AABE858-F943-4391-94BC-5F4D17022FBB}" destId="{6F7D0504-0306-43C3-8244-B53AA300090F}" srcOrd="16" destOrd="0" presId="urn:microsoft.com/office/officeart/2005/8/layout/default"/>
    <dgm:cxn modelId="{1C42ADA5-913B-4FF5-AD67-8C05E1D30A83}" type="presParOf" srcId="{7AABE858-F943-4391-94BC-5F4D17022FBB}" destId="{42B0FDE3-A1F9-4BD4-9E26-D7081CF2FFF0}" srcOrd="17" destOrd="0" presId="urn:microsoft.com/office/officeart/2005/8/layout/default"/>
    <dgm:cxn modelId="{0C77547F-5664-4CCD-93FA-7EEA0678A740}" type="presParOf" srcId="{7AABE858-F943-4391-94BC-5F4D17022FBB}" destId="{EC0F65C4-C574-4528-A328-38307EEAF601}" srcOrd="18" destOrd="0" presId="urn:microsoft.com/office/officeart/2005/8/layout/default"/>
    <dgm:cxn modelId="{C94773A2-CE16-487F-874B-24DCEF473C2C}" type="presParOf" srcId="{7AABE858-F943-4391-94BC-5F4D17022FBB}" destId="{40C4E033-25CF-497B-9BBE-6169F4E5CD18}" srcOrd="19" destOrd="0" presId="urn:microsoft.com/office/officeart/2005/8/layout/default"/>
    <dgm:cxn modelId="{6A8CDA27-1B71-4354-B397-AFF337B243BE}" type="presParOf" srcId="{7AABE858-F943-4391-94BC-5F4D17022FBB}" destId="{75A5066B-9D1E-4437-B65B-02B64D0AC626}" srcOrd="20" destOrd="0" presId="urn:microsoft.com/office/officeart/2005/8/layout/default"/>
    <dgm:cxn modelId="{09639B2B-7537-4E0E-8B46-A381791EF035}" type="presParOf" srcId="{7AABE858-F943-4391-94BC-5F4D17022FBB}" destId="{38B3219B-2CF0-4F30-8B4F-A587C69B1516}" srcOrd="21" destOrd="0" presId="urn:microsoft.com/office/officeart/2005/8/layout/default"/>
    <dgm:cxn modelId="{E4949AED-9E18-4288-9FDB-A471B3A0ED32}" type="presParOf" srcId="{7AABE858-F943-4391-94BC-5F4D17022FBB}" destId="{E19935FA-CBEF-4D84-BF4F-79118CD366A0}" srcOrd="22" destOrd="0" presId="urn:microsoft.com/office/officeart/2005/8/layout/default"/>
    <dgm:cxn modelId="{2A90A566-C7AF-4775-AB1C-DDBBE82F0CDE}" type="presParOf" srcId="{7AABE858-F943-4391-94BC-5F4D17022FBB}" destId="{6AD48B7E-E85D-4ED9-AEB8-A102DBFFBB88}" srcOrd="23" destOrd="0" presId="urn:microsoft.com/office/officeart/2005/8/layout/default"/>
    <dgm:cxn modelId="{B3836969-60ED-42F6-9ADA-43B5E33EAA1C}" type="presParOf" srcId="{7AABE858-F943-4391-94BC-5F4D17022FBB}" destId="{7CE2C92C-B73A-4FCD-8933-B9EBA4D58D71}" srcOrd="24" destOrd="0" presId="urn:microsoft.com/office/officeart/2005/8/layout/default"/>
    <dgm:cxn modelId="{D244B492-E197-4C9A-BE4B-3E1563238E24}" type="presParOf" srcId="{7AABE858-F943-4391-94BC-5F4D17022FBB}" destId="{192C28BF-522C-4BB1-98F5-34B84397FF95}" srcOrd="25" destOrd="0" presId="urn:microsoft.com/office/officeart/2005/8/layout/default"/>
    <dgm:cxn modelId="{FF4328ED-0C90-42F7-8FC2-1708CE855E4E}" type="presParOf" srcId="{7AABE858-F943-4391-94BC-5F4D17022FBB}" destId="{094887E6-968D-4D45-99BA-592CF550103A}" srcOrd="26" destOrd="0" presId="urn:microsoft.com/office/officeart/2005/8/layout/default"/>
    <dgm:cxn modelId="{F788058E-6408-4ACB-B0E7-48B78A2158E5}" type="presParOf" srcId="{7AABE858-F943-4391-94BC-5F4D17022FBB}" destId="{123E7E09-F8E4-4E6F-8453-6F3702E14139}" srcOrd="27" destOrd="0" presId="urn:microsoft.com/office/officeart/2005/8/layout/default"/>
    <dgm:cxn modelId="{226F5B83-DA14-4C44-9319-CB130A030591}" type="presParOf" srcId="{7AABE858-F943-4391-94BC-5F4D17022FBB}" destId="{D5E21DA4-2E4B-427F-B5F2-8ED664FAF046}" srcOrd="28" destOrd="0" presId="urn:microsoft.com/office/officeart/2005/8/layout/default"/>
    <dgm:cxn modelId="{42243C54-45ED-4BE3-8CEE-E61759207949}" type="presParOf" srcId="{7AABE858-F943-4391-94BC-5F4D17022FBB}" destId="{A609C9EC-9D55-4B23-B450-EF82C2452A4D}" srcOrd="29" destOrd="0" presId="urn:microsoft.com/office/officeart/2005/8/layout/default"/>
    <dgm:cxn modelId="{3049D5DF-F127-4C06-9132-BBDE6BBE2462}" type="presParOf" srcId="{7AABE858-F943-4391-94BC-5F4D17022FBB}" destId="{CC024377-AC27-4BCB-8124-1C3A4099BB0B}" srcOrd="30" destOrd="0" presId="urn:microsoft.com/office/officeart/2005/8/layout/default"/>
    <dgm:cxn modelId="{2549D00D-41DF-4C5E-916E-E3B2763567B2}" type="presParOf" srcId="{7AABE858-F943-4391-94BC-5F4D17022FBB}" destId="{9288C27B-E6B0-45C2-96E8-BAE53F623110}" srcOrd="31" destOrd="0" presId="urn:microsoft.com/office/officeart/2005/8/layout/default"/>
    <dgm:cxn modelId="{B222EEDB-B6EB-4EBC-95EA-F3D51F515F5C}" type="presParOf" srcId="{7AABE858-F943-4391-94BC-5F4D17022FBB}" destId="{46BC9966-9317-4ECF-9B3C-F30674D5885A}" srcOrd="32" destOrd="0" presId="urn:microsoft.com/office/officeart/2005/8/layout/default"/>
    <dgm:cxn modelId="{8FABCA7A-DBF5-4696-99B9-AFA37158BE56}" type="presParOf" srcId="{7AABE858-F943-4391-94BC-5F4D17022FBB}" destId="{39CDE1B5-EF55-458D-8196-5322B174192A}" srcOrd="33" destOrd="0" presId="urn:microsoft.com/office/officeart/2005/8/layout/default"/>
    <dgm:cxn modelId="{726AC46D-334A-4C7C-A669-C09D4E7F3238}" type="presParOf" srcId="{7AABE858-F943-4391-94BC-5F4D17022FBB}" destId="{BF93BA17-2314-49B3-BB3A-D3E03F30A5D9}" srcOrd="34" destOrd="0" presId="urn:microsoft.com/office/officeart/2005/8/layout/default"/>
    <dgm:cxn modelId="{FB7BC652-871C-4387-937C-D04FD89667A3}" type="presParOf" srcId="{7AABE858-F943-4391-94BC-5F4D17022FBB}" destId="{6719DF43-E6D0-4DA5-9A59-631781C401A5}" srcOrd="35" destOrd="0" presId="urn:microsoft.com/office/officeart/2005/8/layout/default"/>
    <dgm:cxn modelId="{1A6B47B9-515B-4672-BC4D-CFA0F2323F79}" type="presParOf" srcId="{7AABE858-F943-4391-94BC-5F4D17022FBB}" destId="{28B29E48-B4A3-49FF-B980-275CF5B19A1D}" srcOrd="36" destOrd="0" presId="urn:microsoft.com/office/officeart/2005/8/layout/default"/>
    <dgm:cxn modelId="{331AB0BD-C4BE-4DD2-B745-5061A8628007}" type="presParOf" srcId="{7AABE858-F943-4391-94BC-5F4D17022FBB}" destId="{9CFFD83D-0EDB-4359-AB5E-133168BA1901}" srcOrd="37" destOrd="0" presId="urn:microsoft.com/office/officeart/2005/8/layout/default"/>
    <dgm:cxn modelId="{CBFE5587-9743-4A07-9002-695C5CE02E63}" type="presParOf" srcId="{7AABE858-F943-4391-94BC-5F4D17022FBB}" destId="{A0C4DCD5-90D8-4CA6-8BD7-718D3E6AB8DB}" srcOrd="38" destOrd="0" presId="urn:microsoft.com/office/officeart/2005/8/layout/default"/>
    <dgm:cxn modelId="{F42E6401-69D3-42FF-ABBF-DCE2DDF1123A}" type="presParOf" srcId="{7AABE858-F943-4391-94BC-5F4D17022FBB}" destId="{86A26C72-FAA9-4456-99FD-CD8CC53B635F}" srcOrd="39" destOrd="0" presId="urn:microsoft.com/office/officeart/2005/8/layout/default"/>
    <dgm:cxn modelId="{D8F48470-37F6-4263-9C30-5DDE7BB34DFC}" type="presParOf" srcId="{7AABE858-F943-4391-94BC-5F4D17022FBB}" destId="{97515D4D-CE8E-4349-A646-EABE7CA6AA6F}" srcOrd="40" destOrd="0" presId="urn:microsoft.com/office/officeart/2005/8/layout/default"/>
    <dgm:cxn modelId="{8F7AE004-2B7E-4CB8-B4C3-71249A0CF415}" type="presParOf" srcId="{7AABE858-F943-4391-94BC-5F4D17022FBB}" destId="{D42C5B6D-98DC-43E1-8872-392DB7F2DB71}" srcOrd="41" destOrd="0" presId="urn:microsoft.com/office/officeart/2005/8/layout/default"/>
    <dgm:cxn modelId="{60CDAC4B-A01E-44AB-BC59-44CD9D03EC5F}" type="presParOf" srcId="{7AABE858-F943-4391-94BC-5F4D17022FBB}" destId="{690FA72F-672B-414B-99D5-9132911360A5}" srcOrd="42" destOrd="0" presId="urn:microsoft.com/office/officeart/2005/8/layout/default"/>
    <dgm:cxn modelId="{D970C969-E57A-4142-8857-E06B49C2EB3F}" type="presParOf" srcId="{7AABE858-F943-4391-94BC-5F4D17022FBB}" destId="{7DBCFB21-A728-4977-9E7B-951D509CD40E}" srcOrd="43" destOrd="0" presId="urn:microsoft.com/office/officeart/2005/8/layout/default"/>
    <dgm:cxn modelId="{AD62BE33-2EA7-4CCB-96D7-2380A4E86041}" type="presParOf" srcId="{7AABE858-F943-4391-94BC-5F4D17022FBB}" destId="{17DB0ED9-2ED2-418D-8203-22123B701752}" srcOrd="44" destOrd="0" presId="urn:microsoft.com/office/officeart/2005/8/layout/default"/>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C7C706-B234-41B5-9C3C-88640B40DE78}">
      <dsp:nvSpPr>
        <dsp:cNvPr id="0" name=""/>
        <dsp:cNvSpPr/>
      </dsp:nvSpPr>
      <dsp:spPr>
        <a:xfrm>
          <a:off x="0" y="262348"/>
          <a:ext cx="8286750" cy="9072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3144" tIns="312420" rIns="643144" bIns="106680" numCol="1" spcCol="1270" anchor="t" anchorCtr="0">
          <a:noAutofit/>
        </a:bodyPr>
        <a:lstStyle/>
        <a:p>
          <a:pPr marL="114300" lvl="1" indent="-114300" algn="l" defTabSz="666750">
            <a:lnSpc>
              <a:spcPct val="90000"/>
            </a:lnSpc>
            <a:spcBef>
              <a:spcPct val="0"/>
            </a:spcBef>
            <a:spcAft>
              <a:spcPct val="15000"/>
            </a:spcAft>
            <a:buChar char="•"/>
          </a:pPr>
          <a:r>
            <a:rPr lang="en-US" sz="1500" kern="1200" dirty="0"/>
            <a:t>Leverage existing county and community resources to  meet the multi-faceted need of children and families.</a:t>
          </a:r>
        </a:p>
      </dsp:txBody>
      <dsp:txXfrm>
        <a:off x="0" y="262348"/>
        <a:ext cx="8286750" cy="907200"/>
      </dsp:txXfrm>
    </dsp:sp>
    <dsp:sp modelId="{FC1860C1-6CD0-4582-9A07-7050D5ACCD1C}">
      <dsp:nvSpPr>
        <dsp:cNvPr id="0" name=""/>
        <dsp:cNvSpPr/>
      </dsp:nvSpPr>
      <dsp:spPr>
        <a:xfrm>
          <a:off x="414337" y="26188"/>
          <a:ext cx="5800725" cy="47232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9254" tIns="0" rIns="219254" bIns="0" numCol="1" spcCol="1270" anchor="ctr" anchorCtr="0">
          <a:noAutofit/>
        </a:bodyPr>
        <a:lstStyle/>
        <a:p>
          <a:pPr marL="0" lvl="0" indent="0" algn="l" defTabSz="666750">
            <a:lnSpc>
              <a:spcPct val="90000"/>
            </a:lnSpc>
            <a:spcBef>
              <a:spcPct val="0"/>
            </a:spcBef>
            <a:spcAft>
              <a:spcPct val="35000"/>
            </a:spcAft>
            <a:buNone/>
          </a:pPr>
          <a:r>
            <a:rPr lang="en-US" sz="1500" kern="1200" dirty="0"/>
            <a:t>Leverage</a:t>
          </a:r>
        </a:p>
      </dsp:txBody>
      <dsp:txXfrm>
        <a:off x="437394" y="49245"/>
        <a:ext cx="5754611" cy="426206"/>
      </dsp:txXfrm>
    </dsp:sp>
    <dsp:sp modelId="{711012EF-2D0E-48A2-98ED-D9DAB77572B9}">
      <dsp:nvSpPr>
        <dsp:cNvPr id="0" name=""/>
        <dsp:cNvSpPr/>
      </dsp:nvSpPr>
      <dsp:spPr>
        <a:xfrm>
          <a:off x="0" y="1492108"/>
          <a:ext cx="8286750" cy="113400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3144" tIns="312420" rIns="643144" bIns="106680" numCol="1" spcCol="1270" anchor="t" anchorCtr="0">
          <a:noAutofit/>
        </a:bodyPr>
        <a:lstStyle/>
        <a:p>
          <a:pPr marL="114300" lvl="1" indent="-114300" algn="l" defTabSz="666750">
            <a:lnSpc>
              <a:spcPct val="90000"/>
            </a:lnSpc>
            <a:spcBef>
              <a:spcPct val="0"/>
            </a:spcBef>
            <a:spcAft>
              <a:spcPct val="15000"/>
            </a:spcAft>
            <a:buChar char="•"/>
          </a:pPr>
          <a:r>
            <a:rPr lang="en-US" sz="1500" kern="1200" dirty="0"/>
            <a:t>Target outreach and services to support expectant families, families with very young children, families experiencing homelessness, and any family needing support.</a:t>
          </a:r>
        </a:p>
      </dsp:txBody>
      <dsp:txXfrm>
        <a:off x="0" y="1492108"/>
        <a:ext cx="8286750" cy="1134000"/>
      </dsp:txXfrm>
    </dsp:sp>
    <dsp:sp modelId="{F7D2F5E1-63C5-45AA-B8DD-F4A8C2162E6E}">
      <dsp:nvSpPr>
        <dsp:cNvPr id="0" name=""/>
        <dsp:cNvSpPr/>
      </dsp:nvSpPr>
      <dsp:spPr>
        <a:xfrm>
          <a:off x="414337" y="1255948"/>
          <a:ext cx="5800725" cy="47232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9254" tIns="0" rIns="219254" bIns="0" numCol="1" spcCol="1270" anchor="ctr" anchorCtr="0">
          <a:noAutofit/>
        </a:bodyPr>
        <a:lstStyle/>
        <a:p>
          <a:pPr marL="0" lvl="0" indent="0" algn="l" defTabSz="666750">
            <a:lnSpc>
              <a:spcPct val="90000"/>
            </a:lnSpc>
            <a:spcBef>
              <a:spcPct val="0"/>
            </a:spcBef>
            <a:spcAft>
              <a:spcPct val="35000"/>
            </a:spcAft>
            <a:buNone/>
          </a:pPr>
          <a:r>
            <a:rPr lang="en-US" sz="1500" kern="1200" dirty="0"/>
            <a:t>Target</a:t>
          </a:r>
        </a:p>
      </dsp:txBody>
      <dsp:txXfrm>
        <a:off x="437394" y="1279005"/>
        <a:ext cx="5754611" cy="426206"/>
      </dsp:txXfrm>
    </dsp:sp>
    <dsp:sp modelId="{C7258AF6-E506-40C2-AF5E-127CA3F0AE02}">
      <dsp:nvSpPr>
        <dsp:cNvPr id="0" name=""/>
        <dsp:cNvSpPr/>
      </dsp:nvSpPr>
      <dsp:spPr>
        <a:xfrm>
          <a:off x="0" y="2958008"/>
          <a:ext cx="8286750" cy="1103158"/>
        </a:xfrm>
        <a:prstGeom prst="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3144" tIns="312420" rIns="643144" bIns="106680" numCol="1" spcCol="1270" anchor="t" anchorCtr="0">
          <a:noAutofit/>
        </a:bodyPr>
        <a:lstStyle/>
        <a:p>
          <a:pPr marL="114300" lvl="1" indent="-114300" algn="l" defTabSz="666750">
            <a:lnSpc>
              <a:spcPct val="90000"/>
            </a:lnSpc>
            <a:spcBef>
              <a:spcPct val="0"/>
            </a:spcBef>
            <a:spcAft>
              <a:spcPct val="15000"/>
            </a:spcAft>
            <a:buChar char="•"/>
          </a:pPr>
          <a:r>
            <a:rPr lang="en-US" sz="1500" kern="1200" dirty="0"/>
            <a:t>Provide access community access points to these services, and navigation across them.</a:t>
          </a:r>
        </a:p>
        <a:p>
          <a:pPr marL="114300" lvl="1" indent="-114300" algn="l" defTabSz="666750">
            <a:lnSpc>
              <a:spcPct val="90000"/>
            </a:lnSpc>
            <a:spcBef>
              <a:spcPct val="0"/>
            </a:spcBef>
            <a:spcAft>
              <a:spcPct val="15000"/>
            </a:spcAft>
            <a:buChar char="•"/>
          </a:pPr>
          <a:r>
            <a:rPr lang="en-US" sz="1500" kern="1200" dirty="0"/>
            <a:t>A network of services, providers, programming and training to support child and family stability and community wellbeing</a:t>
          </a:r>
        </a:p>
      </dsp:txBody>
      <dsp:txXfrm>
        <a:off x="0" y="2958008"/>
        <a:ext cx="8286750" cy="1103158"/>
      </dsp:txXfrm>
    </dsp:sp>
    <dsp:sp modelId="{526D6B87-9F69-47E2-A727-4BADC63608BC}">
      <dsp:nvSpPr>
        <dsp:cNvPr id="0" name=""/>
        <dsp:cNvSpPr/>
      </dsp:nvSpPr>
      <dsp:spPr>
        <a:xfrm>
          <a:off x="414337" y="2712508"/>
          <a:ext cx="5800725" cy="47232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9254" tIns="0" rIns="219254" bIns="0" numCol="1" spcCol="1270" anchor="ctr" anchorCtr="0">
          <a:noAutofit/>
        </a:bodyPr>
        <a:lstStyle/>
        <a:p>
          <a:pPr marL="0" lvl="0" indent="0" algn="l" defTabSz="666750">
            <a:lnSpc>
              <a:spcPct val="90000"/>
            </a:lnSpc>
            <a:spcBef>
              <a:spcPct val="0"/>
            </a:spcBef>
            <a:spcAft>
              <a:spcPct val="35000"/>
            </a:spcAft>
            <a:buNone/>
          </a:pPr>
          <a:r>
            <a:rPr lang="en-US" sz="1500" kern="1200" dirty="0"/>
            <a:t>Provide</a:t>
          </a:r>
        </a:p>
      </dsp:txBody>
      <dsp:txXfrm>
        <a:off x="437394" y="2735565"/>
        <a:ext cx="5754611" cy="426206"/>
      </dsp:txXfrm>
    </dsp:sp>
    <dsp:sp modelId="{197AB16C-77FE-49F2-B2F8-D984B458C85D}">
      <dsp:nvSpPr>
        <dsp:cNvPr id="0" name=""/>
        <dsp:cNvSpPr/>
      </dsp:nvSpPr>
      <dsp:spPr>
        <a:xfrm>
          <a:off x="0" y="4374386"/>
          <a:ext cx="8286750" cy="403200"/>
        </a:xfrm>
        <a:prstGeom prst="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66AE911-4977-4C15-AE94-D2FEBD0585C8}">
      <dsp:nvSpPr>
        <dsp:cNvPr id="0" name=""/>
        <dsp:cNvSpPr/>
      </dsp:nvSpPr>
      <dsp:spPr>
        <a:xfrm>
          <a:off x="414337" y="4138226"/>
          <a:ext cx="5800725" cy="47232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9254" tIns="0" rIns="219254" bIns="0" numCol="1" spcCol="1270" anchor="ctr" anchorCtr="0">
          <a:noAutofit/>
        </a:bodyPr>
        <a:lstStyle/>
        <a:p>
          <a:pPr marL="0" lvl="0" indent="0" algn="l" defTabSz="666750">
            <a:lnSpc>
              <a:spcPct val="90000"/>
            </a:lnSpc>
            <a:spcBef>
              <a:spcPct val="0"/>
            </a:spcBef>
            <a:spcAft>
              <a:spcPct val="35000"/>
            </a:spcAft>
            <a:buNone/>
          </a:pPr>
          <a:endParaRPr lang="en-US" sz="1500" kern="1200" dirty="0"/>
        </a:p>
      </dsp:txBody>
      <dsp:txXfrm>
        <a:off x="437394" y="4161283"/>
        <a:ext cx="5754611" cy="42620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09DB0D-9F4A-46D0-AD13-956957A3201D}">
      <dsp:nvSpPr>
        <dsp:cNvPr id="0" name=""/>
        <dsp:cNvSpPr/>
      </dsp:nvSpPr>
      <dsp:spPr>
        <a:xfrm>
          <a:off x="0" y="38452"/>
          <a:ext cx="7981950" cy="503685"/>
        </a:xfrm>
        <a:prstGeom prst="round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solidFill>
                <a:schemeClr val="accent4"/>
              </a:solidFill>
            </a:rPr>
            <a:t>Parental Resilience</a:t>
          </a:r>
        </a:p>
      </dsp:txBody>
      <dsp:txXfrm>
        <a:off x="24588" y="63040"/>
        <a:ext cx="7932774" cy="454509"/>
      </dsp:txXfrm>
    </dsp:sp>
    <dsp:sp modelId="{2DC2B964-25D0-4659-AAAF-8EA2856E2569}">
      <dsp:nvSpPr>
        <dsp:cNvPr id="0" name=""/>
        <dsp:cNvSpPr/>
      </dsp:nvSpPr>
      <dsp:spPr>
        <a:xfrm>
          <a:off x="0" y="542137"/>
          <a:ext cx="7981950" cy="347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3427"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en-US" sz="1600" kern="1200" dirty="0"/>
            <a:t>Ability cope and bounce back</a:t>
          </a:r>
        </a:p>
      </dsp:txBody>
      <dsp:txXfrm>
        <a:off x="0" y="542137"/>
        <a:ext cx="7981950" cy="347760"/>
      </dsp:txXfrm>
    </dsp:sp>
    <dsp:sp modelId="{A4CB430F-CED5-4463-ABB9-D3E933EBB0B4}">
      <dsp:nvSpPr>
        <dsp:cNvPr id="0" name=""/>
        <dsp:cNvSpPr/>
      </dsp:nvSpPr>
      <dsp:spPr>
        <a:xfrm>
          <a:off x="0" y="904875"/>
          <a:ext cx="7981950" cy="503685"/>
        </a:xfrm>
        <a:prstGeom prst="round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solidFill>
                <a:schemeClr val="accent4"/>
              </a:solidFill>
            </a:rPr>
            <a:t>Social Connections</a:t>
          </a:r>
        </a:p>
      </dsp:txBody>
      <dsp:txXfrm>
        <a:off x="24588" y="929463"/>
        <a:ext cx="7932774" cy="454509"/>
      </dsp:txXfrm>
    </dsp:sp>
    <dsp:sp modelId="{E637FB7F-1A04-48C8-BF7D-B6EAB26A2E41}">
      <dsp:nvSpPr>
        <dsp:cNvPr id="0" name=""/>
        <dsp:cNvSpPr/>
      </dsp:nvSpPr>
      <dsp:spPr>
        <a:xfrm>
          <a:off x="0" y="1393582"/>
          <a:ext cx="7981950" cy="347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3427"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en-US" sz="1600" kern="1200" dirty="0"/>
            <a:t>From people who can provide emotional support and concrete assistance</a:t>
          </a:r>
        </a:p>
      </dsp:txBody>
      <dsp:txXfrm>
        <a:off x="0" y="1393582"/>
        <a:ext cx="7981950" cy="347760"/>
      </dsp:txXfrm>
    </dsp:sp>
    <dsp:sp modelId="{2A5D350B-31D8-4F9E-B28B-E087A8653A1E}">
      <dsp:nvSpPr>
        <dsp:cNvPr id="0" name=""/>
        <dsp:cNvSpPr/>
      </dsp:nvSpPr>
      <dsp:spPr>
        <a:xfrm>
          <a:off x="0" y="1741342"/>
          <a:ext cx="7981950" cy="503685"/>
        </a:xfrm>
        <a:prstGeom prst="round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solidFill>
                <a:schemeClr val="accent4"/>
              </a:solidFill>
            </a:rPr>
            <a:t>Knowledge of Parenting and Child Development</a:t>
          </a:r>
        </a:p>
      </dsp:txBody>
      <dsp:txXfrm>
        <a:off x="24588" y="1765930"/>
        <a:ext cx="7932774" cy="454509"/>
      </dsp:txXfrm>
    </dsp:sp>
    <dsp:sp modelId="{DC862066-47B8-4AEF-8312-5591FE5FF865}">
      <dsp:nvSpPr>
        <dsp:cNvPr id="0" name=""/>
        <dsp:cNvSpPr/>
      </dsp:nvSpPr>
      <dsp:spPr>
        <a:xfrm>
          <a:off x="0" y="2245027"/>
          <a:ext cx="7981950" cy="4999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3427"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en-US" sz="1600" kern="1200" dirty="0"/>
            <a:t>Adequate information about raising young children and expectations for their behavior and needs</a:t>
          </a:r>
        </a:p>
      </dsp:txBody>
      <dsp:txXfrm>
        <a:off x="0" y="2245027"/>
        <a:ext cx="7981950" cy="499904"/>
      </dsp:txXfrm>
    </dsp:sp>
    <dsp:sp modelId="{0C083EA9-F14A-4084-A89A-5C8812CB29FF}">
      <dsp:nvSpPr>
        <dsp:cNvPr id="0" name=""/>
        <dsp:cNvSpPr/>
      </dsp:nvSpPr>
      <dsp:spPr>
        <a:xfrm>
          <a:off x="0" y="2744932"/>
          <a:ext cx="7981950" cy="503685"/>
        </a:xfrm>
        <a:prstGeom prst="round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solidFill>
                <a:schemeClr val="accent4"/>
              </a:solidFill>
            </a:rPr>
            <a:t>Concrete Support in Times of Need</a:t>
          </a:r>
        </a:p>
      </dsp:txBody>
      <dsp:txXfrm>
        <a:off x="24588" y="2769520"/>
        <a:ext cx="7932774" cy="454509"/>
      </dsp:txXfrm>
    </dsp:sp>
    <dsp:sp modelId="{DB8C3D5A-A193-4317-908D-510492B72EBE}">
      <dsp:nvSpPr>
        <dsp:cNvPr id="0" name=""/>
        <dsp:cNvSpPr/>
      </dsp:nvSpPr>
      <dsp:spPr>
        <a:xfrm>
          <a:off x="0" y="3248617"/>
          <a:ext cx="7981950" cy="347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3427"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en-US" sz="1600" kern="1200" dirty="0"/>
            <a:t>Access to basic needs –health care, mental health care, informal supports</a:t>
          </a:r>
        </a:p>
      </dsp:txBody>
      <dsp:txXfrm>
        <a:off x="0" y="3248617"/>
        <a:ext cx="7981950" cy="347760"/>
      </dsp:txXfrm>
    </dsp:sp>
    <dsp:sp modelId="{49F76648-3DBA-45E7-9A83-3AF4F8BF0E61}">
      <dsp:nvSpPr>
        <dsp:cNvPr id="0" name=""/>
        <dsp:cNvSpPr/>
      </dsp:nvSpPr>
      <dsp:spPr>
        <a:xfrm>
          <a:off x="0" y="3596377"/>
          <a:ext cx="7981950" cy="503685"/>
        </a:xfrm>
        <a:prstGeom prst="round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solidFill>
                <a:schemeClr val="accent4"/>
              </a:solidFill>
            </a:rPr>
            <a:t>Children’s Social and Emotional Development</a:t>
          </a:r>
        </a:p>
      </dsp:txBody>
      <dsp:txXfrm>
        <a:off x="24588" y="3620965"/>
        <a:ext cx="7932774" cy="454509"/>
      </dsp:txXfrm>
    </dsp:sp>
    <dsp:sp modelId="{193D755D-A479-4660-B2B5-C886EAEF9BF3}">
      <dsp:nvSpPr>
        <dsp:cNvPr id="0" name=""/>
        <dsp:cNvSpPr/>
      </dsp:nvSpPr>
      <dsp:spPr>
        <a:xfrm>
          <a:off x="0" y="4100062"/>
          <a:ext cx="7981950" cy="347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3427"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en-US" sz="1600" kern="1200" dirty="0"/>
            <a:t>Ability to interact positively with others and communicate emotions effectively</a:t>
          </a:r>
        </a:p>
      </dsp:txBody>
      <dsp:txXfrm>
        <a:off x="0" y="4100062"/>
        <a:ext cx="7981950" cy="3477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007C14-5D72-4B2C-9A23-BE529F9E4BCF}">
      <dsp:nvSpPr>
        <dsp:cNvPr id="0" name=""/>
        <dsp:cNvSpPr/>
      </dsp:nvSpPr>
      <dsp:spPr>
        <a:xfrm>
          <a:off x="120491" y="1255"/>
          <a:ext cx="1182658" cy="70959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0" i="0" kern="1200" dirty="0"/>
            <a:t>Beacon Interfaith Housing Coalition</a:t>
          </a:r>
          <a:endParaRPr lang="en-US" sz="1100" kern="1200" dirty="0"/>
        </a:p>
      </dsp:txBody>
      <dsp:txXfrm>
        <a:off x="120491" y="1255"/>
        <a:ext cx="1182658" cy="709595"/>
      </dsp:txXfrm>
    </dsp:sp>
    <dsp:sp modelId="{37C1EFB6-CC64-469E-92E5-64C1A500F90D}">
      <dsp:nvSpPr>
        <dsp:cNvPr id="0" name=""/>
        <dsp:cNvSpPr/>
      </dsp:nvSpPr>
      <dsp:spPr>
        <a:xfrm>
          <a:off x="1421416" y="1255"/>
          <a:ext cx="1182658" cy="70959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0" i="0" kern="1200" dirty="0"/>
            <a:t>CAP Agency - Parents Helping Parents</a:t>
          </a:r>
          <a:endParaRPr lang="en-US" sz="1100" kern="1200" dirty="0"/>
        </a:p>
      </dsp:txBody>
      <dsp:txXfrm>
        <a:off x="1421416" y="1255"/>
        <a:ext cx="1182658" cy="709595"/>
      </dsp:txXfrm>
    </dsp:sp>
    <dsp:sp modelId="{B68ACE61-7C25-4064-9DDA-FE188C7B3B8E}">
      <dsp:nvSpPr>
        <dsp:cNvPr id="0" name=""/>
        <dsp:cNvSpPr/>
      </dsp:nvSpPr>
      <dsp:spPr>
        <a:xfrm>
          <a:off x="2722340" y="1255"/>
          <a:ext cx="1182658" cy="709595"/>
        </a:xfrm>
        <a:prstGeom prst="rect">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0" i="0" kern="1200" dirty="0"/>
            <a:t>CAP AGENCY:</a:t>
          </a:r>
        </a:p>
        <a:p>
          <a:pPr marL="0" lvl="0" indent="0" algn="ctr" defTabSz="488950">
            <a:lnSpc>
              <a:spcPct val="90000"/>
            </a:lnSpc>
            <a:spcBef>
              <a:spcPct val="0"/>
            </a:spcBef>
            <a:spcAft>
              <a:spcPct val="35000"/>
            </a:spcAft>
            <a:buNone/>
          </a:pPr>
          <a:r>
            <a:rPr lang="en-US" sz="1100" b="0" i="0" kern="1200" dirty="0"/>
            <a:t>Esperanza</a:t>
          </a:r>
          <a:endParaRPr lang="en-US" sz="1100" kern="1200" dirty="0"/>
        </a:p>
      </dsp:txBody>
      <dsp:txXfrm>
        <a:off x="2722340" y="1255"/>
        <a:ext cx="1182658" cy="709595"/>
      </dsp:txXfrm>
    </dsp:sp>
    <dsp:sp modelId="{F96DAF02-1A51-48DA-85FB-10DBD12F989B}">
      <dsp:nvSpPr>
        <dsp:cNvPr id="0" name=""/>
        <dsp:cNvSpPr/>
      </dsp:nvSpPr>
      <dsp:spPr>
        <a:xfrm>
          <a:off x="4023264" y="1255"/>
          <a:ext cx="1182658" cy="709595"/>
        </a:xfrm>
        <a:prstGeom prst="rect">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0" i="0" kern="1200" dirty="0"/>
            <a:t>Isuroon</a:t>
          </a:r>
          <a:endParaRPr lang="en-US" sz="1100" kern="1200" dirty="0"/>
        </a:p>
      </dsp:txBody>
      <dsp:txXfrm>
        <a:off x="4023264" y="1255"/>
        <a:ext cx="1182658" cy="709595"/>
      </dsp:txXfrm>
    </dsp:sp>
    <dsp:sp modelId="{C9590897-64C1-4A25-833D-7D68D2E44E0F}">
      <dsp:nvSpPr>
        <dsp:cNvPr id="0" name=""/>
        <dsp:cNvSpPr/>
      </dsp:nvSpPr>
      <dsp:spPr>
        <a:xfrm>
          <a:off x="5324189" y="1255"/>
          <a:ext cx="1182658" cy="709595"/>
        </a:xfrm>
        <a:prstGeom prst="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0" i="0" kern="1200" dirty="0"/>
            <a:t>Jordan Area Food Shelf</a:t>
          </a:r>
          <a:endParaRPr lang="en-US" sz="1100" kern="1200" dirty="0"/>
        </a:p>
      </dsp:txBody>
      <dsp:txXfrm>
        <a:off x="5324189" y="1255"/>
        <a:ext cx="1182658" cy="709595"/>
      </dsp:txXfrm>
    </dsp:sp>
    <dsp:sp modelId="{EFD707FC-2D3E-4C6B-A47A-60D4655DC91D}">
      <dsp:nvSpPr>
        <dsp:cNvPr id="0" name=""/>
        <dsp:cNvSpPr/>
      </dsp:nvSpPr>
      <dsp:spPr>
        <a:xfrm>
          <a:off x="6625113" y="1255"/>
          <a:ext cx="1182658" cy="70959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0" i="0" kern="1200" dirty="0"/>
            <a:t>MN Teen Challenge </a:t>
          </a:r>
          <a:endParaRPr lang="en-US" sz="1100" kern="1200" dirty="0"/>
        </a:p>
      </dsp:txBody>
      <dsp:txXfrm>
        <a:off x="6625113" y="1255"/>
        <a:ext cx="1182658" cy="709595"/>
      </dsp:txXfrm>
    </dsp:sp>
    <dsp:sp modelId="{7B17E114-9F9A-48ED-B8F5-5F3F43AAB2AE}">
      <dsp:nvSpPr>
        <dsp:cNvPr id="0" name=""/>
        <dsp:cNvSpPr/>
      </dsp:nvSpPr>
      <dsp:spPr>
        <a:xfrm>
          <a:off x="120491" y="829116"/>
          <a:ext cx="1182658" cy="70959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0" i="0" kern="1200" dirty="0"/>
            <a:t>NAMI</a:t>
          </a:r>
          <a:endParaRPr lang="en-US" sz="1100" kern="1200" dirty="0"/>
        </a:p>
      </dsp:txBody>
      <dsp:txXfrm>
        <a:off x="120491" y="829116"/>
        <a:ext cx="1182658" cy="709595"/>
      </dsp:txXfrm>
    </dsp:sp>
    <dsp:sp modelId="{808F2F9D-C3D3-4B84-9C4F-1EFE10C22CDF}">
      <dsp:nvSpPr>
        <dsp:cNvPr id="0" name=""/>
        <dsp:cNvSpPr/>
      </dsp:nvSpPr>
      <dsp:spPr>
        <a:xfrm>
          <a:off x="1421416" y="829116"/>
          <a:ext cx="1182658" cy="70959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0" i="0" kern="1200" dirty="0"/>
            <a:t>River Valley Health Services</a:t>
          </a:r>
          <a:endParaRPr lang="en-US" sz="1100" kern="1200" dirty="0"/>
        </a:p>
      </dsp:txBody>
      <dsp:txXfrm>
        <a:off x="1421416" y="829116"/>
        <a:ext cx="1182658" cy="709595"/>
      </dsp:txXfrm>
    </dsp:sp>
    <dsp:sp modelId="{6F7D0504-0306-43C3-8244-B53AA300090F}">
      <dsp:nvSpPr>
        <dsp:cNvPr id="0" name=""/>
        <dsp:cNvSpPr/>
      </dsp:nvSpPr>
      <dsp:spPr>
        <a:xfrm>
          <a:off x="2722340" y="829116"/>
          <a:ext cx="1182658" cy="70959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0" i="0" kern="1200" dirty="0"/>
            <a:t>Safe Families for Children</a:t>
          </a:r>
          <a:endParaRPr lang="en-US" sz="1100" kern="1200" dirty="0"/>
        </a:p>
      </dsp:txBody>
      <dsp:txXfrm>
        <a:off x="2722340" y="829116"/>
        <a:ext cx="1182658" cy="709595"/>
      </dsp:txXfrm>
    </dsp:sp>
    <dsp:sp modelId="{EC0F65C4-C574-4528-A328-38307EEAF601}">
      <dsp:nvSpPr>
        <dsp:cNvPr id="0" name=""/>
        <dsp:cNvSpPr/>
      </dsp:nvSpPr>
      <dsp:spPr>
        <a:xfrm>
          <a:off x="4023264" y="829116"/>
          <a:ext cx="1182658" cy="70959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0" i="0" kern="1200" dirty="0"/>
            <a:t>Scott County Economic Assistance Navigation</a:t>
          </a:r>
          <a:endParaRPr lang="en-US" sz="1100" kern="1200" dirty="0"/>
        </a:p>
      </dsp:txBody>
      <dsp:txXfrm>
        <a:off x="4023264" y="829116"/>
        <a:ext cx="1182658" cy="709595"/>
      </dsp:txXfrm>
    </dsp:sp>
    <dsp:sp modelId="{75A5066B-9D1E-4437-B65B-02B64D0AC626}">
      <dsp:nvSpPr>
        <dsp:cNvPr id="0" name=""/>
        <dsp:cNvSpPr/>
      </dsp:nvSpPr>
      <dsp:spPr>
        <a:xfrm>
          <a:off x="5324189" y="829116"/>
          <a:ext cx="1182658" cy="70959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0" i="0" kern="1200" dirty="0"/>
            <a:t>Scott County Housing Consultation</a:t>
          </a:r>
          <a:endParaRPr lang="en-US" sz="1100" kern="1200" dirty="0"/>
        </a:p>
      </dsp:txBody>
      <dsp:txXfrm>
        <a:off x="5324189" y="829116"/>
        <a:ext cx="1182658" cy="709595"/>
      </dsp:txXfrm>
    </dsp:sp>
    <dsp:sp modelId="{E19935FA-CBEF-4D84-BF4F-79118CD366A0}">
      <dsp:nvSpPr>
        <dsp:cNvPr id="0" name=""/>
        <dsp:cNvSpPr/>
      </dsp:nvSpPr>
      <dsp:spPr>
        <a:xfrm>
          <a:off x="6625113" y="829116"/>
          <a:ext cx="1182658" cy="70959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0" i="0" kern="1200" dirty="0"/>
            <a:t>Scott County Libraries</a:t>
          </a:r>
          <a:endParaRPr lang="en-US" sz="1100" kern="1200" dirty="0"/>
        </a:p>
      </dsp:txBody>
      <dsp:txXfrm>
        <a:off x="6625113" y="829116"/>
        <a:ext cx="1182658" cy="709595"/>
      </dsp:txXfrm>
    </dsp:sp>
    <dsp:sp modelId="{7CE2C92C-B73A-4FCD-8933-B9EBA4D58D71}">
      <dsp:nvSpPr>
        <dsp:cNvPr id="0" name=""/>
        <dsp:cNvSpPr/>
      </dsp:nvSpPr>
      <dsp:spPr>
        <a:xfrm>
          <a:off x="120491" y="1656977"/>
          <a:ext cx="1182658" cy="70959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0" i="0" kern="1200" dirty="0"/>
            <a:t>Scott County Parks</a:t>
          </a:r>
          <a:endParaRPr lang="en-US" sz="1100" kern="1200" dirty="0"/>
        </a:p>
      </dsp:txBody>
      <dsp:txXfrm>
        <a:off x="120491" y="1656977"/>
        <a:ext cx="1182658" cy="709595"/>
      </dsp:txXfrm>
    </dsp:sp>
    <dsp:sp modelId="{094887E6-968D-4D45-99BA-592CF550103A}">
      <dsp:nvSpPr>
        <dsp:cNvPr id="0" name=""/>
        <dsp:cNvSpPr/>
      </dsp:nvSpPr>
      <dsp:spPr>
        <a:xfrm>
          <a:off x="1421416" y="1656977"/>
          <a:ext cx="1182658" cy="70959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0" i="0" kern="1200" dirty="0"/>
            <a:t>Scott County Public Health</a:t>
          </a:r>
          <a:endParaRPr lang="en-US" sz="1100" kern="1200" dirty="0"/>
        </a:p>
      </dsp:txBody>
      <dsp:txXfrm>
        <a:off x="1421416" y="1656977"/>
        <a:ext cx="1182658" cy="709595"/>
      </dsp:txXfrm>
    </dsp:sp>
    <dsp:sp modelId="{D5E21DA4-2E4B-427F-B5F2-8ED664FAF046}">
      <dsp:nvSpPr>
        <dsp:cNvPr id="0" name=""/>
        <dsp:cNvSpPr/>
      </dsp:nvSpPr>
      <dsp:spPr>
        <a:xfrm>
          <a:off x="2722340" y="1656977"/>
          <a:ext cx="1182658" cy="70959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0" i="0" kern="1200" dirty="0"/>
            <a:t>Scott County Mental Health</a:t>
          </a:r>
          <a:endParaRPr lang="en-US" sz="1100" kern="1200" dirty="0"/>
        </a:p>
      </dsp:txBody>
      <dsp:txXfrm>
        <a:off x="2722340" y="1656977"/>
        <a:ext cx="1182658" cy="709595"/>
      </dsp:txXfrm>
    </dsp:sp>
    <dsp:sp modelId="{CC024377-AC27-4BCB-8124-1C3A4099BB0B}">
      <dsp:nvSpPr>
        <dsp:cNvPr id="0" name=""/>
        <dsp:cNvSpPr/>
      </dsp:nvSpPr>
      <dsp:spPr>
        <a:xfrm>
          <a:off x="4023264" y="1656977"/>
          <a:ext cx="1182658" cy="70959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0" i="0" kern="1200" dirty="0"/>
            <a:t>Scott County Law Library</a:t>
          </a:r>
          <a:endParaRPr lang="en-US" sz="1100" kern="1200" dirty="0"/>
        </a:p>
      </dsp:txBody>
      <dsp:txXfrm>
        <a:off x="4023264" y="1656977"/>
        <a:ext cx="1182658" cy="709595"/>
      </dsp:txXfrm>
    </dsp:sp>
    <dsp:sp modelId="{46BC9966-9317-4ECF-9B3C-F30674D5885A}">
      <dsp:nvSpPr>
        <dsp:cNvPr id="0" name=""/>
        <dsp:cNvSpPr/>
      </dsp:nvSpPr>
      <dsp:spPr>
        <a:xfrm>
          <a:off x="5324189" y="1656977"/>
          <a:ext cx="1182658" cy="709595"/>
        </a:xfrm>
        <a:prstGeom prst="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0" i="0" kern="1200" dirty="0"/>
            <a:t>Shakopee Library</a:t>
          </a:r>
          <a:endParaRPr lang="en-US" sz="1100" kern="1200" dirty="0"/>
        </a:p>
      </dsp:txBody>
      <dsp:txXfrm>
        <a:off x="5324189" y="1656977"/>
        <a:ext cx="1182658" cy="709595"/>
      </dsp:txXfrm>
    </dsp:sp>
    <dsp:sp modelId="{BF93BA17-2314-49B3-BB3A-D3E03F30A5D9}">
      <dsp:nvSpPr>
        <dsp:cNvPr id="0" name=""/>
        <dsp:cNvSpPr/>
      </dsp:nvSpPr>
      <dsp:spPr>
        <a:xfrm>
          <a:off x="6625113" y="1656977"/>
          <a:ext cx="1182658" cy="70959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0" i="0" kern="1200" dirty="0"/>
            <a:t>SMRLS</a:t>
          </a:r>
          <a:endParaRPr lang="en-US" sz="1100" kern="1200" dirty="0"/>
        </a:p>
      </dsp:txBody>
      <dsp:txXfrm>
        <a:off x="6625113" y="1656977"/>
        <a:ext cx="1182658" cy="709595"/>
      </dsp:txXfrm>
    </dsp:sp>
    <dsp:sp modelId="{28B29E48-B4A3-49FF-B980-275CF5B19A1D}">
      <dsp:nvSpPr>
        <dsp:cNvPr id="0" name=""/>
        <dsp:cNvSpPr/>
      </dsp:nvSpPr>
      <dsp:spPr>
        <a:xfrm>
          <a:off x="770953" y="2484838"/>
          <a:ext cx="1182658" cy="70959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0" i="0" kern="1200" dirty="0"/>
            <a:t>Southern Valley Alliance</a:t>
          </a:r>
          <a:endParaRPr lang="en-US" sz="1100" kern="1200" dirty="0"/>
        </a:p>
      </dsp:txBody>
      <dsp:txXfrm>
        <a:off x="770953" y="2484838"/>
        <a:ext cx="1182658" cy="709595"/>
      </dsp:txXfrm>
    </dsp:sp>
    <dsp:sp modelId="{A0C4DCD5-90D8-4CA6-8BD7-718D3E6AB8DB}">
      <dsp:nvSpPr>
        <dsp:cNvPr id="0" name=""/>
        <dsp:cNvSpPr/>
      </dsp:nvSpPr>
      <dsp:spPr>
        <a:xfrm>
          <a:off x="2071878" y="2484838"/>
          <a:ext cx="1182658" cy="70959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0" i="0" kern="1200" dirty="0"/>
            <a:t>St. Francis Regional Medical Center/Allina</a:t>
          </a:r>
          <a:endParaRPr lang="en-US" sz="1100" kern="1200" dirty="0"/>
        </a:p>
      </dsp:txBody>
      <dsp:txXfrm>
        <a:off x="2071878" y="2484838"/>
        <a:ext cx="1182658" cy="709595"/>
      </dsp:txXfrm>
    </dsp:sp>
    <dsp:sp modelId="{97515D4D-CE8E-4349-A646-EABE7CA6AA6F}">
      <dsp:nvSpPr>
        <dsp:cNvPr id="0" name=""/>
        <dsp:cNvSpPr/>
      </dsp:nvSpPr>
      <dsp:spPr>
        <a:xfrm>
          <a:off x="3372802" y="2484838"/>
          <a:ext cx="1182658" cy="70959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0" i="0" kern="1200" dirty="0"/>
            <a:t>The Forgotten Initiative - Scott County Circles </a:t>
          </a:r>
          <a:endParaRPr lang="en-US" sz="1100" kern="1200" dirty="0"/>
        </a:p>
      </dsp:txBody>
      <dsp:txXfrm>
        <a:off x="3372802" y="2484838"/>
        <a:ext cx="1182658" cy="709595"/>
      </dsp:txXfrm>
    </dsp:sp>
    <dsp:sp modelId="{690FA72F-672B-414B-99D5-9132911360A5}">
      <dsp:nvSpPr>
        <dsp:cNvPr id="0" name=""/>
        <dsp:cNvSpPr/>
      </dsp:nvSpPr>
      <dsp:spPr>
        <a:xfrm>
          <a:off x="4673727" y="2484838"/>
          <a:ext cx="1182658" cy="70959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0" i="0" kern="1200" dirty="0"/>
            <a:t>U of M Extension</a:t>
          </a:r>
          <a:endParaRPr lang="en-US" sz="1100" kern="1200" dirty="0"/>
        </a:p>
      </dsp:txBody>
      <dsp:txXfrm>
        <a:off x="4673727" y="2484838"/>
        <a:ext cx="1182658" cy="709595"/>
      </dsp:txXfrm>
    </dsp:sp>
    <dsp:sp modelId="{17DB0ED9-2ED2-418D-8203-22123B701752}">
      <dsp:nvSpPr>
        <dsp:cNvPr id="0" name=""/>
        <dsp:cNvSpPr/>
      </dsp:nvSpPr>
      <dsp:spPr>
        <a:xfrm>
          <a:off x="5974651" y="2484838"/>
          <a:ext cx="1182658" cy="709595"/>
        </a:xfrm>
        <a:prstGeom prst="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0" i="0" kern="1200" dirty="0"/>
            <a:t>YMCA @ </a:t>
          </a:r>
        </a:p>
        <a:p>
          <a:pPr marL="0" lvl="0" indent="0" algn="ctr" defTabSz="488950">
            <a:lnSpc>
              <a:spcPct val="90000"/>
            </a:lnSpc>
            <a:spcBef>
              <a:spcPct val="0"/>
            </a:spcBef>
            <a:spcAft>
              <a:spcPct val="35000"/>
            </a:spcAft>
            <a:buNone/>
          </a:pPr>
          <a:r>
            <a:rPr lang="en-US" sz="1100" b="0" i="0" kern="1200" dirty="0"/>
            <a:t>River Valley</a:t>
          </a:r>
          <a:endParaRPr lang="en-US" sz="1100" kern="1200" dirty="0"/>
        </a:p>
      </dsp:txBody>
      <dsp:txXfrm>
        <a:off x="5974651" y="2484838"/>
        <a:ext cx="1182658" cy="709595"/>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482A8E-4650-45B8-97AA-0FF7CCD1E793}" type="datetimeFigureOut">
              <a:rPr lang="en-US" smtClean="0"/>
              <a:t>9/20/2021</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C58815-D615-46F2-8EC1-01A4F8B9460A}" type="slidenum">
              <a:rPr lang="en-US" smtClean="0"/>
              <a:t>‹#›</a:t>
            </a:fld>
            <a:endParaRPr lang="en-US" dirty="0"/>
          </a:p>
        </p:txBody>
      </p:sp>
    </p:spTree>
    <p:extLst>
      <p:ext uri="{BB962C8B-B14F-4D97-AF65-F5344CB8AC3E}">
        <p14:creationId xmlns:p14="http://schemas.microsoft.com/office/powerpoint/2010/main" val="7146266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Increase service array and accessibility to services will decrease need for and or reliance on deep-end services.   We have consistently heard from families the frustration around the need to make “one more stop” to address their needs.  This builds on the premise of a “one stop shop”. </a:t>
            </a:r>
          </a:p>
          <a:p>
            <a:endParaRPr lang="en-US" dirty="0"/>
          </a:p>
          <a:p>
            <a:r>
              <a:rPr lang="en-US" dirty="0"/>
              <a:t>Transforming how we deliver services and enable communities to have greater input into what services are needed.</a:t>
            </a:r>
          </a:p>
          <a:p>
            <a:endParaRPr lang="en-US" dirty="0"/>
          </a:p>
          <a:p>
            <a:r>
              <a:rPr lang="en-US" sz="1200" b="0" i="0" u="none" strike="noStrike" kern="1200" baseline="0" dirty="0">
                <a:solidFill>
                  <a:schemeClr val="tx1"/>
                </a:solidFill>
                <a:latin typeface="+mn-lt"/>
                <a:ea typeface="+mn-ea"/>
                <a:cs typeface="+mn-cs"/>
              </a:rPr>
              <a:t>FRCs not only provide programs but build communities of peer support for families where caregivers develop social connections that reduce isolation</a:t>
            </a:r>
          </a:p>
          <a:p>
            <a:r>
              <a:rPr lang="en-US" sz="1200" b="0" i="0" u="none" strike="noStrike" kern="1200" baseline="0" dirty="0">
                <a:solidFill>
                  <a:schemeClr val="tx1"/>
                </a:solidFill>
                <a:latin typeface="+mn-lt"/>
                <a:ea typeface="+mn-ea"/>
                <a:cs typeface="+mn-cs"/>
              </a:rPr>
              <a:t>and stress, which are highly correlated with child abuse.</a:t>
            </a:r>
          </a:p>
          <a:p>
            <a:endParaRPr lang="en-US" sz="1200" b="0" i="0" u="none" strike="noStrike" kern="1200" baseline="0" dirty="0">
              <a:solidFill>
                <a:schemeClr val="tx1"/>
              </a:solidFill>
              <a:latin typeface="+mn-lt"/>
              <a:ea typeface="+mn-ea"/>
              <a:cs typeface="+mn-cs"/>
            </a:endParaRPr>
          </a:p>
          <a:p>
            <a:pPr lvl="1">
              <a:lnSpc>
                <a:spcPct val="90000"/>
              </a:lnSpc>
            </a:pPr>
            <a:r>
              <a:rPr lang="en-US" sz="1200" dirty="0">
                <a:solidFill>
                  <a:schemeClr val="bg1"/>
                </a:solidFill>
              </a:rPr>
              <a:t>Make it easier for families to get what they need. Develop universal access points for families that provide a navigation of programs and systems that are culturally appropriate, relationship-based</a:t>
            </a:r>
          </a:p>
          <a:p>
            <a:pPr marL="457200" lvl="1" indent="0">
              <a:lnSpc>
                <a:spcPct val="90000"/>
              </a:lnSpc>
              <a:buNone/>
            </a:pPr>
            <a:endParaRPr lang="en-US" sz="1200" dirty="0">
              <a:solidFill>
                <a:schemeClr val="bg1"/>
              </a:solidFill>
            </a:endParaRPr>
          </a:p>
          <a:p>
            <a:pPr lvl="1">
              <a:lnSpc>
                <a:spcPct val="90000"/>
              </a:lnSpc>
            </a:pPr>
            <a:r>
              <a:rPr lang="en-US" sz="1200" dirty="0">
                <a:solidFill>
                  <a:schemeClr val="bg1"/>
                </a:solidFill>
              </a:rPr>
              <a:t>Increase access to services. </a:t>
            </a:r>
          </a:p>
          <a:p>
            <a:pPr marL="457200" lvl="1" indent="0">
              <a:lnSpc>
                <a:spcPct val="90000"/>
              </a:lnSpc>
              <a:buNone/>
            </a:pPr>
            <a:endParaRPr lang="en-US" sz="1200" dirty="0">
              <a:solidFill>
                <a:schemeClr val="bg1"/>
              </a:solidFill>
            </a:endParaRPr>
          </a:p>
          <a:p>
            <a:pPr lvl="1">
              <a:lnSpc>
                <a:spcPct val="90000"/>
              </a:lnSpc>
            </a:pPr>
            <a:r>
              <a:rPr lang="en-US" sz="1200" dirty="0">
                <a:solidFill>
                  <a:schemeClr val="bg1"/>
                </a:solidFill>
              </a:rPr>
              <a:t>Provide a safe, accessible places for families to connect with coordinated services that help families achieve their goals. Programs at each center are tailored to the culture, resources, and needs of the community they serve and focus on building on the strengths of each family, individual, and community.</a:t>
            </a:r>
          </a:p>
          <a:p>
            <a:pPr marL="457200" lvl="1" indent="0">
              <a:lnSpc>
                <a:spcPct val="90000"/>
              </a:lnSpc>
              <a:buNone/>
            </a:pPr>
            <a:endParaRPr lang="en-US" sz="1200" dirty="0">
              <a:solidFill>
                <a:schemeClr val="bg1"/>
              </a:solidFill>
            </a:endParaRPr>
          </a:p>
          <a:p>
            <a:pPr lvl="1">
              <a:lnSpc>
                <a:spcPct val="90000"/>
              </a:lnSpc>
            </a:pPr>
            <a:r>
              <a:rPr lang="en-US" sz="1200" dirty="0">
                <a:solidFill>
                  <a:schemeClr val="bg1"/>
                </a:solidFill>
              </a:rPr>
              <a:t>Grow community engagement and support community-developed solutions. Use a community based, whole family approach so families have what they need to thrive. This will look and feel different in every community</a:t>
            </a:r>
          </a:p>
          <a:p>
            <a:pPr marL="457200" lvl="1" indent="0">
              <a:lnSpc>
                <a:spcPct val="90000"/>
              </a:lnSpc>
              <a:buNone/>
            </a:pPr>
            <a:endParaRPr lang="en-US" sz="1200" dirty="0">
              <a:solidFill>
                <a:schemeClr val="bg1"/>
              </a:solidFill>
            </a:endParaRPr>
          </a:p>
          <a:p>
            <a:pPr lvl="1">
              <a:lnSpc>
                <a:spcPct val="90000"/>
              </a:lnSpc>
            </a:pPr>
            <a:r>
              <a:rPr lang="en-US" sz="1200" dirty="0">
                <a:solidFill>
                  <a:schemeClr val="bg1"/>
                </a:solidFill>
              </a:rPr>
              <a:t>Programming is flexible and can adapt to the changing needs of families and communities</a:t>
            </a:r>
          </a:p>
          <a:p>
            <a:endParaRPr lang="en-US" dirty="0"/>
          </a:p>
        </p:txBody>
      </p:sp>
      <p:sp>
        <p:nvSpPr>
          <p:cNvPr id="4" name="Slide Number Placeholder 3"/>
          <p:cNvSpPr>
            <a:spLocks noGrp="1"/>
          </p:cNvSpPr>
          <p:nvPr>
            <p:ph type="sldNum" sz="quarter" idx="5"/>
          </p:nvPr>
        </p:nvSpPr>
        <p:spPr/>
        <p:txBody>
          <a:bodyPr/>
          <a:lstStyle/>
          <a:p>
            <a:fld id="{99150EF1-1084-4FC4-83BD-637DACFD69AA}" type="slidenum">
              <a:rPr lang="en-US" smtClean="0"/>
              <a:t>2</a:t>
            </a:fld>
            <a:endParaRPr lang="en-US" dirty="0"/>
          </a:p>
        </p:txBody>
      </p:sp>
    </p:spTree>
    <p:extLst>
      <p:ext uri="{BB962C8B-B14F-4D97-AF65-F5344CB8AC3E}">
        <p14:creationId xmlns:p14="http://schemas.microsoft.com/office/powerpoint/2010/main" val="42527000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28650" lvl="1" indent="-171450">
              <a:buFont typeface="Arial" panose="020B0604020202020204" pitchFamily="34" charset="0"/>
              <a:buChar char="•"/>
            </a:pPr>
            <a:r>
              <a:rPr lang="en-US" dirty="0"/>
              <a:t>A 45 percent reduction in cases of child abuse and neglect in Alachua (Alacha) County, Fla.</a:t>
            </a:r>
          </a:p>
          <a:p>
            <a:pPr marL="628650" lvl="1" indent="-171450">
              <a:buFont typeface="Arial" panose="020B0604020202020204" pitchFamily="34" charset="0"/>
              <a:buChar char="•"/>
            </a:pPr>
            <a:r>
              <a:rPr lang="en-US" dirty="0"/>
              <a:t>Significantly lower rates of child maltreatment investigations in communities with FRCs in Allegheny County, Pa.</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A Social Return on Investment Study in Alabama determined that for every $1 invested in FRCs, the state received $4.93 in immediate</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and long-term consequential financial benefits.</a:t>
            </a:r>
            <a:endParaRPr lang="en-US" sz="800" b="0" i="0" u="none" strike="noStrike" kern="1200" baseline="0" dirty="0">
              <a:solidFill>
                <a:schemeClr val="tx1"/>
              </a:solidFill>
              <a:latin typeface="+mn-lt"/>
              <a:ea typeface="+mn-ea"/>
              <a:cs typeface="+mn-cs"/>
            </a:endParaRP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A 2018 evaluation report conducted for the Allegheny County Department of Human Services (Pennsylvania) by the University of Chicago’s Chapin Hall Center for Children determined that neighborhoods with Family Support Centers had significantly lower rates of child abuse and neglect investigations than similar neighborhoods without them (30.5 investigations per 1,000 children versus 41.5 per 1,000 children).</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The FRCs partner with families to support them by taking an active role in the development of the center, including soliciting their input to shape and plan programs, developing their skills to co-facilitate activities, leveraging their help with outreach:  PARENT LEADERSHIP</a:t>
            </a:r>
            <a:endParaRPr lang="en-US" dirty="0"/>
          </a:p>
          <a:p>
            <a:endParaRPr lang="en-US" dirty="0"/>
          </a:p>
        </p:txBody>
      </p:sp>
      <p:sp>
        <p:nvSpPr>
          <p:cNvPr id="4" name="Slide Number Placeholder 3"/>
          <p:cNvSpPr>
            <a:spLocks noGrp="1"/>
          </p:cNvSpPr>
          <p:nvPr>
            <p:ph type="sldNum" sz="quarter" idx="5"/>
          </p:nvPr>
        </p:nvSpPr>
        <p:spPr/>
        <p:txBody>
          <a:bodyPr/>
          <a:lstStyle/>
          <a:p>
            <a:fld id="{99150EF1-1084-4FC4-83BD-637DACFD69AA}" type="slidenum">
              <a:rPr lang="en-US" smtClean="0"/>
              <a:t>3</a:t>
            </a:fld>
            <a:endParaRPr lang="en-US" dirty="0"/>
          </a:p>
        </p:txBody>
      </p:sp>
    </p:spTree>
    <p:extLst>
      <p:ext uri="{BB962C8B-B14F-4D97-AF65-F5344CB8AC3E}">
        <p14:creationId xmlns:p14="http://schemas.microsoft.com/office/powerpoint/2010/main" val="38266334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We intend to pilot community hubs in three locations across Scott County: 1) the Shakopee Library; 2) the River Valley YMCA; and 3) the Jordan Food shelf. </a:t>
            </a:r>
            <a:r>
              <a:rPr lang="en-US" sz="1200" b="1" kern="1200" dirty="0">
                <a:solidFill>
                  <a:schemeClr val="tx1"/>
                </a:solidFill>
                <a:effectLst/>
                <a:latin typeface="+mn-lt"/>
                <a:ea typeface="+mn-ea"/>
                <a:cs typeface="+mn-cs"/>
              </a:rPr>
              <a:t>Each site would strengthen their current service array by complementing </a:t>
            </a:r>
            <a:r>
              <a:rPr lang="en-US" sz="1200" b="1" kern="1200" dirty="0">
                <a:solidFill>
                  <a:schemeClr val="tx1"/>
                </a:solidFill>
                <a:effectLst/>
                <a:highlight>
                  <a:srgbClr val="FFFF00"/>
                </a:highlight>
                <a:latin typeface="+mn-lt"/>
                <a:ea typeface="+mn-ea"/>
                <a:cs typeface="+mn-cs"/>
              </a:rPr>
              <a:t>and customizing new resources to support the complex needs of the families they serve, </a:t>
            </a:r>
            <a:r>
              <a:rPr lang="en-US" sz="1200" b="1" kern="1200" dirty="0">
                <a:solidFill>
                  <a:schemeClr val="tx1"/>
                </a:solidFill>
                <a:effectLst/>
                <a:latin typeface="+mn-lt"/>
                <a:ea typeface="+mn-ea"/>
                <a:cs typeface="+mn-cs"/>
              </a:rPr>
              <a:t>with a focus on and outreach to expecting and parenting families of very young children and those experiencing homelessness and housing insecurity. </a:t>
            </a:r>
            <a:r>
              <a:rPr lang="en-US" sz="1200" kern="1200" dirty="0">
                <a:solidFill>
                  <a:schemeClr val="tx1"/>
                </a:solidFill>
                <a:effectLst/>
                <a:latin typeface="+mn-lt"/>
                <a:ea typeface="+mn-ea"/>
                <a:cs typeface="+mn-cs"/>
              </a:rPr>
              <a:t>With a coordinator employed by Scott County, we will be able to build co-location practices for our safety-net and prevention services, and access county data to inform impact and direct programming and outreach efforts. These County attributes, alongside the expertise and experience of our partners provides a unique opportunity to meet the needs of the community alongside the community.</a:t>
            </a: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These pilot community hubs will utilize a “one-stop-shop” model, ensuring families do not experience a “one-more-stop” reality. We are eager to web-based navigation at our three pilot sites and across our Scott County Libraries, and will partner to provide cultural navigation for East African and Latix families. The Mental Health Center, is eager to provide early childhood mental health and development training and consultation to staff and families alike. </a:t>
            </a:r>
          </a:p>
          <a:p>
            <a:endParaRPr lang="en-US" dirty="0"/>
          </a:p>
        </p:txBody>
      </p:sp>
      <p:sp>
        <p:nvSpPr>
          <p:cNvPr id="4" name="Slide Number Placeholder 3"/>
          <p:cNvSpPr>
            <a:spLocks noGrp="1"/>
          </p:cNvSpPr>
          <p:nvPr>
            <p:ph type="sldNum" sz="quarter" idx="5"/>
          </p:nvPr>
        </p:nvSpPr>
        <p:spPr/>
        <p:txBody>
          <a:bodyPr/>
          <a:lstStyle/>
          <a:p>
            <a:fld id="{99150EF1-1084-4FC4-83BD-637DACFD69AA}" type="slidenum">
              <a:rPr lang="en-US" smtClean="0"/>
              <a:t>4</a:t>
            </a:fld>
            <a:endParaRPr lang="en-US" dirty="0"/>
          </a:p>
        </p:txBody>
      </p:sp>
    </p:spTree>
    <p:extLst>
      <p:ext uri="{BB962C8B-B14F-4D97-AF65-F5344CB8AC3E}">
        <p14:creationId xmlns:p14="http://schemas.microsoft.com/office/powerpoint/2010/main" val="21144185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growing list of on-site partners and contributors.</a:t>
            </a:r>
          </a:p>
        </p:txBody>
      </p:sp>
      <p:sp>
        <p:nvSpPr>
          <p:cNvPr id="4" name="Slide Number Placeholder 3"/>
          <p:cNvSpPr>
            <a:spLocks noGrp="1"/>
          </p:cNvSpPr>
          <p:nvPr>
            <p:ph type="sldNum" sz="quarter" idx="5"/>
          </p:nvPr>
        </p:nvSpPr>
        <p:spPr/>
        <p:txBody>
          <a:bodyPr/>
          <a:lstStyle/>
          <a:p>
            <a:fld id="{99150EF1-1084-4FC4-83BD-637DACFD69AA}" type="slidenum">
              <a:rPr lang="en-US" smtClean="0"/>
              <a:t>9</a:t>
            </a:fld>
            <a:endParaRPr lang="en-US" dirty="0"/>
          </a:p>
        </p:txBody>
      </p:sp>
    </p:spTree>
    <p:extLst>
      <p:ext uri="{BB962C8B-B14F-4D97-AF65-F5344CB8AC3E}">
        <p14:creationId xmlns:p14="http://schemas.microsoft.com/office/powerpoint/2010/main" val="5950412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Normalize help seeking, reduce stigma</a:t>
            </a:r>
          </a:p>
        </p:txBody>
      </p:sp>
      <p:sp>
        <p:nvSpPr>
          <p:cNvPr id="4" name="Slide Number Placeholder 3"/>
          <p:cNvSpPr>
            <a:spLocks noGrp="1"/>
          </p:cNvSpPr>
          <p:nvPr>
            <p:ph type="sldNum" sz="quarter" idx="5"/>
          </p:nvPr>
        </p:nvSpPr>
        <p:spPr/>
        <p:txBody>
          <a:bodyPr/>
          <a:lstStyle/>
          <a:p>
            <a:fld id="{74C58815-D615-46F2-8EC1-01A4F8B9460A}" type="slidenum">
              <a:rPr lang="en-US" smtClean="0"/>
              <a:t>10</a:t>
            </a:fld>
            <a:endParaRPr lang="en-US" dirty="0"/>
          </a:p>
        </p:txBody>
      </p:sp>
    </p:spTree>
    <p:extLst>
      <p:ext uri="{BB962C8B-B14F-4D97-AF65-F5344CB8AC3E}">
        <p14:creationId xmlns:p14="http://schemas.microsoft.com/office/powerpoint/2010/main" val="23112059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4C58815-D615-46F2-8EC1-01A4F8B9460A}" type="slidenum">
              <a:rPr lang="en-US" smtClean="0"/>
              <a:t>13</a:t>
            </a:fld>
            <a:endParaRPr lang="en-US" dirty="0"/>
          </a:p>
        </p:txBody>
      </p:sp>
    </p:spTree>
    <p:extLst>
      <p:ext uri="{BB962C8B-B14F-4D97-AF65-F5344CB8AC3E}">
        <p14:creationId xmlns:p14="http://schemas.microsoft.com/office/powerpoint/2010/main" val="34640364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a:xfrm>
            <a:off x="0" y="416256"/>
            <a:ext cx="9144000" cy="3698544"/>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2130424"/>
            <a:ext cx="7772400" cy="1984375"/>
          </a:xfrm>
        </p:spPr>
        <p:txBody>
          <a:bodyPr/>
          <a:lstStyle>
            <a:lvl1pPr algn="ctr">
              <a:defRPr>
                <a:solidFill>
                  <a:schemeClr val="accent5"/>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4114800"/>
            <a:ext cx="6400800" cy="15240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8EBA981-2204-4F58-A7D7-2C049B31854B}" type="datetimeFigureOut">
              <a:rPr lang="en-US" smtClean="0"/>
              <a:t>9/20/2021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96169E-7B48-4C90-9CFE-DBC82A9D7C65}" type="slidenum">
              <a:rPr lang="en-US" smtClean="0"/>
              <a:t>‹#›</a:t>
            </a:fld>
            <a:endParaRPr lang="en-US" dirty="0"/>
          </a:p>
        </p:txBody>
      </p:sp>
      <p:sp>
        <p:nvSpPr>
          <p:cNvPr id="8" name="TextBox 7"/>
          <p:cNvSpPr txBox="1"/>
          <p:nvPr userDrawn="1"/>
        </p:nvSpPr>
        <p:spPr>
          <a:xfrm>
            <a:off x="0" y="0"/>
            <a:ext cx="5381986" cy="338554"/>
          </a:xfrm>
          <a:prstGeom prst="rect">
            <a:avLst/>
          </a:prstGeom>
          <a:noFill/>
        </p:spPr>
        <p:txBody>
          <a:bodyPr wrap="none" rtlCol="0" anchor="ctr" anchorCtr="0">
            <a:spAutoFit/>
          </a:bodyPr>
          <a:lstStyle/>
          <a:p>
            <a:r>
              <a:rPr lang="en-US" sz="1600" i="1" kern="1200" dirty="0">
                <a:solidFill>
                  <a:schemeClr val="tx1"/>
                </a:solidFill>
                <a:effectLst/>
                <a:latin typeface="+mn-lt"/>
                <a:ea typeface="+mn-ea"/>
                <a:cs typeface="+mn-cs"/>
              </a:rPr>
              <a:t>Delivering What Matters: Safe, Healthy &amp; Livable Communities</a:t>
            </a:r>
            <a:endParaRPr lang="en-US" sz="1600" kern="1200" dirty="0">
              <a:solidFill>
                <a:schemeClr val="tx1"/>
              </a:solidFill>
              <a:effectLst/>
              <a:latin typeface="+mn-lt"/>
              <a:ea typeface="+mn-ea"/>
              <a:cs typeface="+mn-cs"/>
            </a:endParaRPr>
          </a:p>
        </p:txBody>
      </p:sp>
      <p:sp>
        <p:nvSpPr>
          <p:cNvPr id="10" name="Text Placeholder 9"/>
          <p:cNvSpPr>
            <a:spLocks noGrp="1"/>
          </p:cNvSpPr>
          <p:nvPr>
            <p:ph type="body" sz="quarter" idx="13" hasCustomPrompt="1"/>
          </p:nvPr>
        </p:nvSpPr>
        <p:spPr>
          <a:xfrm>
            <a:off x="1392072" y="5638800"/>
            <a:ext cx="6380328" cy="457200"/>
          </a:xfrm>
        </p:spPr>
        <p:txBody>
          <a:bodyPr anchor="ctr" anchorCtr="1">
            <a:normAutofit/>
          </a:bodyPr>
          <a:lstStyle>
            <a:lvl1pPr marL="0" indent="0">
              <a:buNone/>
              <a:defRPr sz="2000" baseline="0"/>
            </a:lvl1pPr>
          </a:lstStyle>
          <a:p>
            <a:pPr lvl="0"/>
            <a:r>
              <a:rPr lang="en-US" dirty="0" err="1"/>
              <a:t>Firstname</a:t>
            </a:r>
            <a:r>
              <a:rPr lang="en-US" dirty="0"/>
              <a:t> </a:t>
            </a:r>
            <a:r>
              <a:rPr lang="en-US" dirty="0" err="1"/>
              <a:t>Lastname</a:t>
            </a:r>
            <a:r>
              <a:rPr lang="en-US" dirty="0"/>
              <a:t>, Title</a:t>
            </a:r>
          </a:p>
        </p:txBody>
      </p:sp>
    </p:spTree>
    <p:extLst>
      <p:ext uri="{BB962C8B-B14F-4D97-AF65-F5344CB8AC3E}">
        <p14:creationId xmlns:p14="http://schemas.microsoft.com/office/powerpoint/2010/main" val="117037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8EBA981-2204-4F58-A7D7-2C049B31854B}" type="datetimeFigureOut">
              <a:rPr lang="en-US" smtClean="0"/>
              <a:t>9/20/2021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96169E-7B48-4C90-9CFE-DBC82A9D7C65}" type="slidenum">
              <a:rPr lang="en-US" smtClean="0"/>
              <a:t>‹#›</a:t>
            </a:fld>
            <a:endParaRPr lang="en-US" dirty="0"/>
          </a:p>
        </p:txBody>
      </p:sp>
    </p:spTree>
    <p:extLst>
      <p:ext uri="{BB962C8B-B14F-4D97-AF65-F5344CB8AC3E}">
        <p14:creationId xmlns:p14="http://schemas.microsoft.com/office/powerpoint/2010/main" val="3738267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8EBA981-2204-4F58-A7D7-2C049B31854B}" type="datetimeFigureOut">
              <a:rPr lang="en-US" smtClean="0"/>
              <a:t>9/20/2021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96169E-7B48-4C90-9CFE-DBC82A9D7C65}" type="slidenum">
              <a:rPr lang="en-US" smtClean="0"/>
              <a:t>‹#›</a:t>
            </a:fld>
            <a:endParaRPr lang="en-US" dirty="0"/>
          </a:p>
        </p:txBody>
      </p:sp>
    </p:spTree>
    <p:extLst>
      <p:ext uri="{BB962C8B-B14F-4D97-AF65-F5344CB8AC3E}">
        <p14:creationId xmlns:p14="http://schemas.microsoft.com/office/powerpoint/2010/main" val="796453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8EBA981-2204-4F58-A7D7-2C049B31854B}" type="datetimeFigureOut">
              <a:rPr lang="en-US" smtClean="0"/>
              <a:t>9/20/2021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96169E-7B48-4C90-9CFE-DBC82A9D7C65}" type="slidenum">
              <a:rPr lang="en-US" smtClean="0"/>
              <a:t>‹#›</a:t>
            </a:fld>
            <a:endParaRPr lang="en-US" dirty="0"/>
          </a:p>
        </p:txBody>
      </p:sp>
    </p:spTree>
    <p:extLst>
      <p:ext uri="{BB962C8B-B14F-4D97-AF65-F5344CB8AC3E}">
        <p14:creationId xmlns:p14="http://schemas.microsoft.com/office/powerpoint/2010/main" val="1406630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accent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8EBA981-2204-4F58-A7D7-2C049B31854B}" type="datetimeFigureOut">
              <a:rPr lang="en-US" smtClean="0"/>
              <a:t>9/20/2021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96169E-7B48-4C90-9CFE-DBC82A9D7C65}" type="slidenum">
              <a:rPr lang="en-US" smtClean="0"/>
              <a:t>‹#›</a:t>
            </a:fld>
            <a:endParaRPr lang="en-US" dirty="0"/>
          </a:p>
        </p:txBody>
      </p:sp>
    </p:spTree>
    <p:extLst>
      <p:ext uri="{BB962C8B-B14F-4D97-AF65-F5344CB8AC3E}">
        <p14:creationId xmlns:p14="http://schemas.microsoft.com/office/powerpoint/2010/main" val="1294455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8EBA981-2204-4F58-A7D7-2C049B31854B}" type="datetimeFigureOut">
              <a:rPr lang="en-US" smtClean="0"/>
              <a:t>9/20/2021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496169E-7B48-4C90-9CFE-DBC82A9D7C65}" type="slidenum">
              <a:rPr lang="en-US" smtClean="0"/>
              <a:t>‹#›</a:t>
            </a:fld>
            <a:endParaRPr lang="en-US" dirty="0"/>
          </a:p>
        </p:txBody>
      </p:sp>
    </p:spTree>
    <p:extLst>
      <p:ext uri="{BB962C8B-B14F-4D97-AF65-F5344CB8AC3E}">
        <p14:creationId xmlns:p14="http://schemas.microsoft.com/office/powerpoint/2010/main" val="2438122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8EBA981-2204-4F58-A7D7-2C049B31854B}" type="datetimeFigureOut">
              <a:rPr lang="en-US" smtClean="0"/>
              <a:t>9/20/2021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496169E-7B48-4C90-9CFE-DBC82A9D7C65}" type="slidenum">
              <a:rPr lang="en-US" smtClean="0"/>
              <a:t>‹#›</a:t>
            </a:fld>
            <a:endParaRPr lang="en-US" dirty="0"/>
          </a:p>
        </p:txBody>
      </p:sp>
    </p:spTree>
    <p:extLst>
      <p:ext uri="{BB962C8B-B14F-4D97-AF65-F5344CB8AC3E}">
        <p14:creationId xmlns:p14="http://schemas.microsoft.com/office/powerpoint/2010/main" val="1418930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8EBA981-2204-4F58-A7D7-2C049B31854B}" type="datetimeFigureOut">
              <a:rPr lang="en-US" smtClean="0"/>
              <a:t>9/20/2021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496169E-7B48-4C90-9CFE-DBC82A9D7C65}" type="slidenum">
              <a:rPr lang="en-US" smtClean="0"/>
              <a:t>‹#›</a:t>
            </a:fld>
            <a:endParaRPr lang="en-US" dirty="0"/>
          </a:p>
        </p:txBody>
      </p:sp>
    </p:spTree>
    <p:extLst>
      <p:ext uri="{BB962C8B-B14F-4D97-AF65-F5344CB8AC3E}">
        <p14:creationId xmlns:p14="http://schemas.microsoft.com/office/powerpoint/2010/main" val="2203310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EBA981-2204-4F58-A7D7-2C049B31854B}" type="datetimeFigureOut">
              <a:rPr lang="en-US" smtClean="0"/>
              <a:t>9/20/2021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496169E-7B48-4C90-9CFE-DBC82A9D7C65}" type="slidenum">
              <a:rPr lang="en-US" smtClean="0"/>
              <a:t>‹#›</a:t>
            </a:fld>
            <a:endParaRPr lang="en-US" dirty="0"/>
          </a:p>
        </p:txBody>
      </p:sp>
    </p:spTree>
    <p:extLst>
      <p:ext uri="{BB962C8B-B14F-4D97-AF65-F5344CB8AC3E}">
        <p14:creationId xmlns:p14="http://schemas.microsoft.com/office/powerpoint/2010/main" val="186573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3008313" cy="10541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381000"/>
            <a:ext cx="5111750" cy="5745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8EBA981-2204-4F58-A7D7-2C049B31854B}" type="datetimeFigureOut">
              <a:rPr lang="en-US" smtClean="0"/>
              <a:t>9/20/2021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496169E-7B48-4C90-9CFE-DBC82A9D7C65}" type="slidenum">
              <a:rPr lang="en-US" smtClean="0"/>
              <a:t>‹#›</a:t>
            </a:fld>
            <a:endParaRPr lang="en-US" dirty="0"/>
          </a:p>
        </p:txBody>
      </p:sp>
    </p:spTree>
    <p:extLst>
      <p:ext uri="{BB962C8B-B14F-4D97-AF65-F5344CB8AC3E}">
        <p14:creationId xmlns:p14="http://schemas.microsoft.com/office/powerpoint/2010/main" val="2816621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8EBA981-2204-4F58-A7D7-2C049B31854B}" type="datetimeFigureOut">
              <a:rPr lang="en-US" smtClean="0"/>
              <a:t>9/20/2021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496169E-7B48-4C90-9CFE-DBC82A9D7C65}" type="slidenum">
              <a:rPr lang="en-US" smtClean="0"/>
              <a:t>‹#›</a:t>
            </a:fld>
            <a:endParaRPr lang="en-US" dirty="0"/>
          </a:p>
        </p:txBody>
      </p:sp>
    </p:spTree>
    <p:extLst>
      <p:ext uri="{BB962C8B-B14F-4D97-AF65-F5344CB8AC3E}">
        <p14:creationId xmlns:p14="http://schemas.microsoft.com/office/powerpoint/2010/main" val="1220455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23081"/>
            <a:ext cx="8229600" cy="114300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764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24600"/>
            <a:ext cx="1143000" cy="365125"/>
          </a:xfrm>
          <a:prstGeom prst="rect">
            <a:avLst/>
          </a:prstGeom>
        </p:spPr>
        <p:txBody>
          <a:bodyPr vert="horz" lIns="91440" tIns="45720" rIns="91440" bIns="45720" rtlCol="0" anchor="ctr"/>
          <a:lstStyle>
            <a:lvl1pPr algn="l">
              <a:defRPr sz="1100">
                <a:solidFill>
                  <a:schemeClr val="tx1">
                    <a:tint val="75000"/>
                  </a:schemeClr>
                </a:solidFill>
              </a:defRPr>
            </a:lvl1pPr>
          </a:lstStyle>
          <a:p>
            <a:fld id="{B8EBA981-2204-4F58-A7D7-2C049B31854B}" type="datetimeFigureOut">
              <a:rPr lang="en-US" smtClean="0"/>
              <a:pPr/>
              <a:t>9/20/2021</a:t>
            </a:fld>
            <a:endParaRPr lang="en-US" dirty="0"/>
          </a:p>
        </p:txBody>
      </p:sp>
      <p:sp>
        <p:nvSpPr>
          <p:cNvPr id="5" name="Footer Placeholder 4"/>
          <p:cNvSpPr>
            <a:spLocks noGrp="1"/>
          </p:cNvSpPr>
          <p:nvPr>
            <p:ph type="ftr" sz="quarter" idx="3"/>
          </p:nvPr>
        </p:nvSpPr>
        <p:spPr>
          <a:xfrm>
            <a:off x="1752600" y="6324600"/>
            <a:ext cx="5562600" cy="365125"/>
          </a:xfrm>
          <a:prstGeom prst="rect">
            <a:avLst/>
          </a:prstGeom>
        </p:spPr>
        <p:txBody>
          <a:bodyPr vert="horz" lIns="91440" tIns="45720" rIns="91440" bIns="45720" rtlCol="0" anchor="ctr"/>
          <a:lstStyle>
            <a:lvl1pPr algn="l">
              <a:defRPr sz="11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6200" y="6324600"/>
            <a:ext cx="3810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6496169E-7B48-4C90-9CFE-DBC82A9D7C65}" type="slidenum">
              <a:rPr lang="en-US" smtClean="0"/>
              <a:pPr/>
              <a:t>‹#›</a:t>
            </a:fld>
            <a:endParaRPr lang="en-US" dirty="0"/>
          </a:p>
        </p:txBody>
      </p:sp>
      <p:sp>
        <p:nvSpPr>
          <p:cNvPr id="7" name="Rectangle 6"/>
          <p:cNvSpPr/>
          <p:nvPr userDrawn="1"/>
        </p:nvSpPr>
        <p:spPr>
          <a:xfrm>
            <a:off x="0" y="0"/>
            <a:ext cx="91440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543800" y="6041416"/>
            <a:ext cx="1447800" cy="667919"/>
          </a:xfrm>
          <a:prstGeom prst="rect">
            <a:avLst/>
          </a:prstGeom>
        </p:spPr>
      </p:pic>
    </p:spTree>
    <p:extLst>
      <p:ext uri="{BB962C8B-B14F-4D97-AF65-F5344CB8AC3E}">
        <p14:creationId xmlns:p14="http://schemas.microsoft.com/office/powerpoint/2010/main" val="20755454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accent3"/>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scottcountymn.gov/frc"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mailto:sarntson@co.scott.mn.us" TargetMode="External"/><Relationship Id="rId4" Type="http://schemas.openxmlformats.org/officeDocument/2006/relationships/hyperlink" Target="mailto:kboyechko@co.scott.mn.us"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hyperlink" Target="https://creativecommons.org/licenses/by-nc-nd/3.0/"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basicblogtips.com/create-business-community.html" TargetMode="External"/><Relationship Id="rId5" Type="http://schemas.openxmlformats.org/officeDocument/2006/relationships/image" Target="../media/image4.jpg"/><Relationship Id="rId4" Type="http://schemas.openxmlformats.org/officeDocument/2006/relationships/hyperlink" Target="https://www.timthompson.uk/"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ED55A19D-297C-4231-AD1F-08EF9B4AA8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EBAB6C56-3D38-4923-996E-BD474BBB91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 y="662169"/>
            <a:ext cx="7716774" cy="5694181"/>
          </a:xfrm>
          <a:prstGeom prst="rect">
            <a:avLst/>
          </a:pr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20CD21DB-082D-417D-A5AB-FC838AF9D9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 y="662169"/>
            <a:ext cx="7716774" cy="5694181"/>
          </a:xfrm>
          <a:prstGeom prst="rect">
            <a:avLst/>
          </a:prstGeom>
          <a:solidFill>
            <a:schemeClr val="accent6">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descr="Logo&#10;&#10;Description automatically generated">
            <a:extLst>
              <a:ext uri="{FF2B5EF4-FFF2-40B4-BE49-F238E27FC236}">
                <a16:creationId xmlns:a16="http://schemas.microsoft.com/office/drawing/2014/main" id="{F24B03CB-C300-4F70-89AA-B8E6CB845E4A}"/>
              </a:ext>
            </a:extLst>
          </p:cNvPr>
          <p:cNvPicPr>
            <a:picLocks noChangeAspect="1"/>
          </p:cNvPicPr>
          <p:nvPr/>
        </p:nvPicPr>
        <p:blipFill rotWithShape="1">
          <a:blip r:embed="rId2">
            <a:extLst>
              <a:ext uri="{28A0092B-C50C-407E-A947-70E740481C1C}">
                <a14:useLocalDpi xmlns:a14="http://schemas.microsoft.com/office/drawing/2010/main" val="0"/>
              </a:ext>
            </a:extLst>
          </a:blip>
          <a:srcRect t="13108" r="7530" b="28085"/>
          <a:stretch/>
        </p:blipFill>
        <p:spPr>
          <a:xfrm>
            <a:off x="617993" y="914400"/>
            <a:ext cx="7908014" cy="5029200"/>
          </a:xfrm>
          <a:prstGeom prst="rect">
            <a:avLst/>
          </a:prstGeom>
          <a:ln w="28575">
            <a:solidFill>
              <a:schemeClr val="bg1"/>
            </a:solidFill>
          </a:ln>
        </p:spPr>
      </p:pic>
    </p:spTree>
    <p:extLst>
      <p:ext uri="{BB962C8B-B14F-4D97-AF65-F5344CB8AC3E}">
        <p14:creationId xmlns:p14="http://schemas.microsoft.com/office/powerpoint/2010/main" val="39802670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D55A19D-297C-4231-AD1F-08EF9B4AA8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EBAB6C56-3D38-4923-996E-BD474BBB91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 y="662169"/>
            <a:ext cx="7716774" cy="5694181"/>
          </a:xfrm>
          <a:prstGeom prst="rect">
            <a:avLst/>
          </a:pr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20CD21DB-082D-417D-A5AB-FC838AF9D9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 y="662169"/>
            <a:ext cx="7716774" cy="5694181"/>
          </a:xfrm>
          <a:prstGeom prst="rect">
            <a:avLst/>
          </a:prstGeom>
          <a:solidFill>
            <a:schemeClr val="accent6">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a:extLst>
              <a:ext uri="{FF2B5EF4-FFF2-40B4-BE49-F238E27FC236}">
                <a16:creationId xmlns:a16="http://schemas.microsoft.com/office/drawing/2014/main" id="{13A8D45A-0863-4C7C-92AA-A7CABF99CD2B}"/>
              </a:ext>
            </a:extLst>
          </p:cNvPr>
          <p:cNvPicPr>
            <a:picLocks noChangeAspect="1"/>
          </p:cNvPicPr>
          <p:nvPr/>
        </p:nvPicPr>
        <p:blipFill rotWithShape="1">
          <a:blip r:embed="rId3">
            <a:extLst>
              <a:ext uri="{28A0092B-C50C-407E-A947-70E740481C1C}">
                <a14:useLocalDpi xmlns:a14="http://schemas.microsoft.com/office/drawing/2010/main" val="0"/>
              </a:ext>
            </a:extLst>
          </a:blip>
          <a:srcRect r="-1" b="10447"/>
          <a:stretch/>
        </p:blipFill>
        <p:spPr>
          <a:xfrm>
            <a:off x="628650" y="233807"/>
            <a:ext cx="7851649" cy="5888737"/>
          </a:xfrm>
          <a:prstGeom prst="rect">
            <a:avLst/>
          </a:prstGeom>
          <a:ln w="28575">
            <a:solidFill>
              <a:schemeClr val="bg1"/>
            </a:solidFill>
          </a:ln>
        </p:spPr>
      </p:pic>
    </p:spTree>
    <p:extLst>
      <p:ext uri="{BB962C8B-B14F-4D97-AF65-F5344CB8AC3E}">
        <p14:creationId xmlns:p14="http://schemas.microsoft.com/office/powerpoint/2010/main" val="9123506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A169D286-F4D7-4C8B-A6BD-D05384C7F1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6">
            <a:extLst>
              <a:ext uri="{FF2B5EF4-FFF2-40B4-BE49-F238E27FC236}">
                <a16:creationId xmlns:a16="http://schemas.microsoft.com/office/drawing/2014/main" id="{39E8235E-135E-4261-8F54-2B316E493C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106623" y="610728"/>
            <a:ext cx="569713"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1" name="Freeform 7">
            <a:extLst>
              <a:ext uri="{FF2B5EF4-FFF2-40B4-BE49-F238E27FC236}">
                <a16:creationId xmlns:a16="http://schemas.microsoft.com/office/drawing/2014/main" id="{D4ED8EC3-4D57-4620-93CE-4E6661F09A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108327" y="343079"/>
            <a:ext cx="36199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3" name="Freeform: Shape 22">
            <a:extLst>
              <a:ext uri="{FF2B5EF4-FFF2-40B4-BE49-F238E27FC236}">
                <a16:creationId xmlns:a16="http://schemas.microsoft.com/office/drawing/2014/main" id="{83BCB34A-2F40-4F41-8488-A134C1C155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3" y="340424"/>
            <a:ext cx="3472603" cy="5265795"/>
          </a:xfrm>
          <a:custGeom>
            <a:avLst/>
            <a:gdLst>
              <a:gd name="connsiteX0" fmla="*/ 0 w 4630139"/>
              <a:gd name="connsiteY0" fmla="*/ 0 h 5265795"/>
              <a:gd name="connsiteX1" fmla="*/ 4630139 w 4630139"/>
              <a:gd name="connsiteY1" fmla="*/ 0 h 5265795"/>
              <a:gd name="connsiteX2" fmla="*/ 4630139 w 4630139"/>
              <a:gd name="connsiteY2" fmla="*/ 5265795 h 5265795"/>
              <a:gd name="connsiteX3" fmla="*/ 0 w 4630139"/>
              <a:gd name="connsiteY3" fmla="*/ 5265795 h 5265795"/>
            </a:gdLst>
            <a:ahLst/>
            <a:cxnLst>
              <a:cxn ang="0">
                <a:pos x="connsiteX0" y="connsiteY0"/>
              </a:cxn>
              <a:cxn ang="0">
                <a:pos x="connsiteX1" y="connsiteY1"/>
              </a:cxn>
              <a:cxn ang="0">
                <a:pos x="connsiteX2" y="connsiteY2"/>
              </a:cxn>
              <a:cxn ang="0">
                <a:pos x="connsiteX3" y="connsiteY3"/>
              </a:cxn>
            </a:cxnLst>
            <a:rect l="l" t="t" r="r" b="b"/>
            <a:pathLst>
              <a:path w="4630139" h="5265795">
                <a:moveTo>
                  <a:pt x="0" y="0"/>
                </a:moveTo>
                <a:lnTo>
                  <a:pt x="4630139" y="0"/>
                </a:lnTo>
                <a:lnTo>
                  <a:pt x="4630139" y="5265795"/>
                </a:lnTo>
                <a:lnTo>
                  <a:pt x="0" y="5265795"/>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10" name="Picture 9">
            <a:extLst>
              <a:ext uri="{FF2B5EF4-FFF2-40B4-BE49-F238E27FC236}">
                <a16:creationId xmlns:a16="http://schemas.microsoft.com/office/drawing/2014/main" id="{78BFD490-F7D5-499F-9F0E-532A4DD2058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8032" y="1308853"/>
            <a:ext cx="2507401" cy="3343201"/>
          </a:xfrm>
          <a:prstGeom prst="rect">
            <a:avLst/>
          </a:prstGeom>
        </p:spPr>
      </p:pic>
      <p:sp>
        <p:nvSpPr>
          <p:cNvPr id="25" name="Freeform: Shape 24">
            <a:extLst>
              <a:ext uri="{FF2B5EF4-FFF2-40B4-BE49-F238E27FC236}">
                <a16:creationId xmlns:a16="http://schemas.microsoft.com/office/drawing/2014/main" id="{F78382DC-4207-465E-B379-1E16448AA2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76335" y="1071563"/>
            <a:ext cx="5467663" cy="5242298"/>
          </a:xfrm>
          <a:custGeom>
            <a:avLst/>
            <a:gdLst>
              <a:gd name="connsiteX0" fmla="*/ 0 w 7290218"/>
              <a:gd name="connsiteY0" fmla="*/ 0 h 5242298"/>
              <a:gd name="connsiteX1" fmla="*/ 7290218 w 7290218"/>
              <a:gd name="connsiteY1" fmla="*/ 0 h 5242298"/>
              <a:gd name="connsiteX2" fmla="*/ 7290218 w 7290218"/>
              <a:gd name="connsiteY2" fmla="*/ 5242298 h 5242298"/>
              <a:gd name="connsiteX3" fmla="*/ 0 w 7290218"/>
              <a:gd name="connsiteY3" fmla="*/ 5242298 h 5242298"/>
            </a:gdLst>
            <a:ahLst/>
            <a:cxnLst>
              <a:cxn ang="0">
                <a:pos x="connsiteX0" y="connsiteY0"/>
              </a:cxn>
              <a:cxn ang="0">
                <a:pos x="connsiteX1" y="connsiteY1"/>
              </a:cxn>
              <a:cxn ang="0">
                <a:pos x="connsiteX2" y="connsiteY2"/>
              </a:cxn>
              <a:cxn ang="0">
                <a:pos x="connsiteX3" y="connsiteY3"/>
              </a:cxn>
            </a:cxnLst>
            <a:rect l="l" t="t" r="r" b="b"/>
            <a:pathLst>
              <a:path w="7290218" h="5242298">
                <a:moveTo>
                  <a:pt x="0" y="0"/>
                </a:moveTo>
                <a:lnTo>
                  <a:pt x="7290218" y="0"/>
                </a:lnTo>
                <a:lnTo>
                  <a:pt x="7290218" y="5242298"/>
                </a:lnTo>
                <a:lnTo>
                  <a:pt x="0" y="5242298"/>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12" name="Picture 11">
            <a:extLst>
              <a:ext uri="{FF2B5EF4-FFF2-40B4-BE49-F238E27FC236}">
                <a16:creationId xmlns:a16="http://schemas.microsoft.com/office/drawing/2014/main" id="{72C33687-8A55-46D4-8AC0-CA3ABF8AC74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58933" y="2005256"/>
            <a:ext cx="4515547" cy="3386660"/>
          </a:xfrm>
          <a:prstGeom prst="rect">
            <a:avLst/>
          </a:prstGeom>
        </p:spPr>
      </p:pic>
    </p:spTree>
    <p:extLst>
      <p:ext uri="{BB962C8B-B14F-4D97-AF65-F5344CB8AC3E}">
        <p14:creationId xmlns:p14="http://schemas.microsoft.com/office/powerpoint/2010/main" val="41332625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630B8-7994-465C-AC14-EECE9E54B081}"/>
              </a:ext>
            </a:extLst>
          </p:cNvPr>
          <p:cNvSpPr>
            <a:spLocks noGrp="1"/>
          </p:cNvSpPr>
          <p:nvPr>
            <p:ph type="title"/>
          </p:nvPr>
        </p:nvSpPr>
        <p:spPr/>
        <p:txBody>
          <a:bodyPr/>
          <a:lstStyle/>
          <a:p>
            <a:r>
              <a:rPr lang="en-US" dirty="0"/>
              <a:t>Engagement and Outreach</a:t>
            </a:r>
          </a:p>
        </p:txBody>
      </p:sp>
      <p:sp>
        <p:nvSpPr>
          <p:cNvPr id="3" name="Content Placeholder 2">
            <a:extLst>
              <a:ext uri="{FF2B5EF4-FFF2-40B4-BE49-F238E27FC236}">
                <a16:creationId xmlns:a16="http://schemas.microsoft.com/office/drawing/2014/main" id="{440F8C02-B96C-4F45-92BE-105730FB08B3}"/>
              </a:ext>
            </a:extLst>
          </p:cNvPr>
          <p:cNvSpPr>
            <a:spLocks noGrp="1"/>
          </p:cNvSpPr>
          <p:nvPr>
            <p:ph idx="1"/>
          </p:nvPr>
        </p:nvSpPr>
        <p:spPr/>
        <p:txBody>
          <a:bodyPr>
            <a:normAutofit fontScale="62500" lnSpcReduction="20000"/>
          </a:bodyPr>
          <a:lstStyle/>
          <a:p>
            <a:pPr marL="0" indent="0">
              <a:buNone/>
            </a:pPr>
            <a:r>
              <a:rPr lang="en-US" dirty="0"/>
              <a:t>August 2021-to date</a:t>
            </a:r>
          </a:p>
          <a:p>
            <a:r>
              <a:rPr lang="en-US" dirty="0"/>
              <a:t>Adults/Children Engaged: 100+</a:t>
            </a:r>
          </a:p>
          <a:p>
            <a:r>
              <a:rPr lang="en-US" dirty="0"/>
              <a:t>Referral Forms Completed: 9</a:t>
            </a:r>
          </a:p>
          <a:p>
            <a:endParaRPr lang="en-US" dirty="0"/>
          </a:p>
          <a:p>
            <a:pPr marL="0" indent="0">
              <a:buNone/>
            </a:pPr>
            <a:r>
              <a:rPr lang="en-US" u="sng" dirty="0"/>
              <a:t>Outreach</a:t>
            </a:r>
          </a:p>
          <a:p>
            <a:r>
              <a:rPr lang="en-US" dirty="0"/>
              <a:t>Emails and engagement across Scott County HHS, </a:t>
            </a:r>
          </a:p>
          <a:p>
            <a:r>
              <a:rPr lang="en-US" dirty="0"/>
              <a:t>Emails to community partners, law enforcement, city officials, school districts, etc.</a:t>
            </a:r>
          </a:p>
          <a:p>
            <a:r>
              <a:rPr lang="en-US" dirty="0"/>
              <a:t>Social Media –Scott County, Scott County Library, community partners</a:t>
            </a:r>
          </a:p>
          <a:p>
            <a:r>
              <a:rPr lang="en-US" dirty="0"/>
              <a:t>Printed flyers distributed through CAP backpack program and posted in schools/community locations.</a:t>
            </a:r>
          </a:p>
          <a:p>
            <a:r>
              <a:rPr lang="en-US" dirty="0"/>
              <a:t>Direct outreach through community events and presentations: Examples: Tabling at the Scott County Fair and Back-to-School events. SCALE, Scott County Resource Council and Scott Family Net presentations.</a:t>
            </a:r>
          </a:p>
          <a:p>
            <a:endParaRPr lang="en-US" sz="2400" dirty="0"/>
          </a:p>
        </p:txBody>
      </p:sp>
    </p:spTree>
    <p:extLst>
      <p:ext uri="{BB962C8B-B14F-4D97-AF65-F5344CB8AC3E}">
        <p14:creationId xmlns:p14="http://schemas.microsoft.com/office/powerpoint/2010/main" val="367138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33EF6-3F81-41A8-AB8F-525BF5234B31}"/>
              </a:ext>
            </a:extLst>
          </p:cNvPr>
          <p:cNvSpPr>
            <a:spLocks noGrp="1"/>
          </p:cNvSpPr>
          <p:nvPr>
            <p:ph type="title"/>
          </p:nvPr>
        </p:nvSpPr>
        <p:spPr>
          <a:xfrm>
            <a:off x="603504" y="1445494"/>
            <a:ext cx="2712642" cy="4376572"/>
          </a:xfrm>
        </p:spPr>
        <p:txBody>
          <a:bodyPr anchor="ctr">
            <a:normAutofit/>
          </a:bodyPr>
          <a:lstStyle/>
          <a:p>
            <a:r>
              <a:rPr lang="en-US" sz="3300" dirty="0"/>
              <a:t>CONTACT INFORMATION</a:t>
            </a:r>
          </a:p>
        </p:txBody>
      </p:sp>
      <p:sp>
        <p:nvSpPr>
          <p:cNvPr id="8" name="Freeform: Shape 7">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80727" y="0"/>
            <a:ext cx="5460987"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92168" y="0"/>
            <a:ext cx="5249546"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BDB0DED9-8E8B-4C6F-8ADE-47C5EF324BE7}"/>
              </a:ext>
            </a:extLst>
          </p:cNvPr>
          <p:cNvSpPr>
            <a:spLocks noGrp="1"/>
          </p:cNvSpPr>
          <p:nvPr>
            <p:ph idx="1"/>
          </p:nvPr>
        </p:nvSpPr>
        <p:spPr>
          <a:xfrm>
            <a:off x="4343400" y="457200"/>
            <a:ext cx="4724400" cy="5612665"/>
          </a:xfrm>
        </p:spPr>
        <p:txBody>
          <a:bodyPr anchor="ctr">
            <a:normAutofit/>
          </a:bodyPr>
          <a:lstStyle/>
          <a:p>
            <a:r>
              <a:rPr lang="en-US" sz="1900" dirty="0">
                <a:solidFill>
                  <a:schemeClr val="bg1"/>
                </a:solidFill>
              </a:rPr>
              <a:t>FRC Website:  </a:t>
            </a:r>
            <a:r>
              <a:rPr lang="en-US" sz="1900" dirty="0">
                <a:solidFill>
                  <a:schemeClr val="bg1"/>
                </a:solidFill>
                <a:hlinkClick r:id="rId3"/>
              </a:rPr>
              <a:t>www.scottcountymn.gov/frc</a:t>
            </a:r>
            <a:endParaRPr lang="en-US" sz="1900" dirty="0">
              <a:solidFill>
                <a:schemeClr val="bg1"/>
              </a:solidFill>
            </a:endParaRPr>
          </a:p>
          <a:p>
            <a:pPr marL="0" indent="0">
              <a:buNone/>
            </a:pPr>
            <a:endParaRPr lang="en-US" sz="1900" dirty="0">
              <a:solidFill>
                <a:schemeClr val="bg1"/>
              </a:solidFill>
            </a:endParaRPr>
          </a:p>
          <a:p>
            <a:r>
              <a:rPr lang="en-US" sz="1900" dirty="0">
                <a:solidFill>
                  <a:schemeClr val="bg1"/>
                </a:solidFill>
              </a:rPr>
              <a:t>Krystal Boyechko, FRC Coordinator</a:t>
            </a:r>
          </a:p>
          <a:p>
            <a:pPr lvl="2"/>
            <a:r>
              <a:rPr lang="en-US" sz="1600" dirty="0">
                <a:solidFill>
                  <a:schemeClr val="bg1"/>
                </a:solidFill>
              </a:rPr>
              <a:t>Email:  </a:t>
            </a:r>
            <a:r>
              <a:rPr lang="en-US" sz="1600" dirty="0">
                <a:solidFill>
                  <a:schemeClr val="bg1"/>
                </a:solidFill>
                <a:hlinkClick r:id="rId4"/>
              </a:rPr>
              <a:t>kboyechko@co.scott.mn.us</a:t>
            </a:r>
            <a:endParaRPr lang="en-US" sz="1600" dirty="0">
              <a:solidFill>
                <a:schemeClr val="bg1"/>
              </a:solidFill>
            </a:endParaRPr>
          </a:p>
          <a:p>
            <a:pPr lvl="2"/>
            <a:r>
              <a:rPr lang="en-US" sz="1600" dirty="0">
                <a:solidFill>
                  <a:schemeClr val="bg1"/>
                </a:solidFill>
              </a:rPr>
              <a:t>Phone:  952-270-9983</a:t>
            </a:r>
          </a:p>
          <a:p>
            <a:pPr marL="0" indent="0">
              <a:buNone/>
            </a:pPr>
            <a:endParaRPr lang="en-US" sz="1900" dirty="0">
              <a:solidFill>
                <a:schemeClr val="bg1"/>
              </a:solidFill>
            </a:endParaRPr>
          </a:p>
          <a:p>
            <a:r>
              <a:rPr lang="en-US" sz="1900" dirty="0">
                <a:solidFill>
                  <a:schemeClr val="bg1"/>
                </a:solidFill>
              </a:rPr>
              <a:t>Suzanne Arntson, Social Service Manager</a:t>
            </a:r>
          </a:p>
          <a:p>
            <a:pPr lvl="2"/>
            <a:r>
              <a:rPr lang="en-US" sz="1600" dirty="0">
                <a:solidFill>
                  <a:schemeClr val="bg1"/>
                </a:solidFill>
              </a:rPr>
              <a:t>Email:  </a:t>
            </a:r>
            <a:r>
              <a:rPr lang="en-US" sz="1600" dirty="0">
                <a:solidFill>
                  <a:schemeClr val="bg1"/>
                </a:solidFill>
                <a:hlinkClick r:id="rId5"/>
              </a:rPr>
              <a:t>sarntson@co.scott.mn.us</a:t>
            </a:r>
            <a:endParaRPr lang="en-US" sz="1600" dirty="0">
              <a:solidFill>
                <a:schemeClr val="bg1"/>
              </a:solidFill>
            </a:endParaRPr>
          </a:p>
          <a:p>
            <a:pPr lvl="2"/>
            <a:r>
              <a:rPr lang="en-US" sz="1600" dirty="0">
                <a:solidFill>
                  <a:schemeClr val="bg1"/>
                </a:solidFill>
              </a:rPr>
              <a:t>Phone: 952-496-8212</a:t>
            </a:r>
            <a:endParaRPr lang="en-US" sz="1900" dirty="0">
              <a:solidFill>
                <a:schemeClr val="bg1"/>
              </a:solidFill>
            </a:endParaRPr>
          </a:p>
        </p:txBody>
      </p:sp>
    </p:spTree>
    <p:extLst>
      <p:ext uri="{BB962C8B-B14F-4D97-AF65-F5344CB8AC3E}">
        <p14:creationId xmlns:p14="http://schemas.microsoft.com/office/powerpoint/2010/main" val="3569441465"/>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 name="Rectangle 40">
            <a:extLst>
              <a:ext uri="{FF2B5EF4-FFF2-40B4-BE49-F238E27FC236}">
                <a16:creationId xmlns:a16="http://schemas.microsoft.com/office/drawing/2014/main" id="{FB5B0058-AF13-4859-B429-4EDDE2A26F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491AC7D-F994-4E75-B758-3C58835306FB}"/>
              </a:ext>
            </a:extLst>
          </p:cNvPr>
          <p:cNvSpPr>
            <a:spLocks noGrp="1"/>
          </p:cNvSpPr>
          <p:nvPr>
            <p:ph type="title"/>
          </p:nvPr>
        </p:nvSpPr>
        <p:spPr>
          <a:xfrm>
            <a:off x="546497" y="1422400"/>
            <a:ext cx="4025503" cy="2387600"/>
          </a:xfrm>
        </p:spPr>
        <p:txBody>
          <a:bodyPr vert="horz" lIns="91440" tIns="45720" rIns="91440" bIns="45720" rtlCol="0" anchor="b" anchorCtr="0">
            <a:normAutofit/>
          </a:bodyPr>
          <a:lstStyle/>
          <a:p>
            <a:pPr>
              <a:lnSpc>
                <a:spcPct val="90000"/>
              </a:lnSpc>
            </a:pPr>
            <a:r>
              <a:rPr lang="en-US" kern="1200" dirty="0">
                <a:solidFill>
                  <a:schemeClr val="bg1"/>
                </a:solidFill>
                <a:latin typeface="+mj-lt"/>
                <a:ea typeface="+mj-ea"/>
                <a:cs typeface="+mj-cs"/>
              </a:rPr>
              <a:t>Thank you!</a:t>
            </a:r>
          </a:p>
        </p:txBody>
      </p:sp>
      <p:sp>
        <p:nvSpPr>
          <p:cNvPr id="3" name="Content Placeholder 2">
            <a:extLst>
              <a:ext uri="{FF2B5EF4-FFF2-40B4-BE49-F238E27FC236}">
                <a16:creationId xmlns:a16="http://schemas.microsoft.com/office/drawing/2014/main" id="{752E4ECD-088C-4808-8086-AF9E1CE16A7F}"/>
              </a:ext>
            </a:extLst>
          </p:cNvPr>
          <p:cNvSpPr>
            <a:spLocks noGrp="1"/>
          </p:cNvSpPr>
          <p:nvPr>
            <p:ph idx="1"/>
          </p:nvPr>
        </p:nvSpPr>
        <p:spPr>
          <a:xfrm>
            <a:off x="546497" y="3902075"/>
            <a:ext cx="4025503" cy="1655762"/>
          </a:xfrm>
        </p:spPr>
        <p:txBody>
          <a:bodyPr vert="horz" lIns="91440" tIns="45720" rIns="91440" bIns="45720" rtlCol="0">
            <a:normAutofit/>
          </a:bodyPr>
          <a:lstStyle/>
          <a:p>
            <a:pPr marL="0" indent="0">
              <a:lnSpc>
                <a:spcPct val="90000"/>
              </a:lnSpc>
              <a:spcBef>
                <a:spcPts val="1000"/>
              </a:spcBef>
              <a:buNone/>
            </a:pPr>
            <a:r>
              <a:rPr lang="en-US" sz="2800" kern="1200" cap="all" dirty="0">
                <a:solidFill>
                  <a:schemeClr val="bg1"/>
                </a:solidFill>
                <a:latin typeface="+mn-lt"/>
                <a:ea typeface="+mn-ea"/>
                <a:cs typeface="+mn-cs"/>
              </a:rPr>
              <a:t>Questions?</a:t>
            </a:r>
          </a:p>
        </p:txBody>
      </p:sp>
      <p:sp>
        <p:nvSpPr>
          <p:cNvPr id="80" name="Rectangle 42">
            <a:extLst>
              <a:ext uri="{FF2B5EF4-FFF2-40B4-BE49-F238E27FC236}">
                <a16:creationId xmlns:a16="http://schemas.microsoft.com/office/drawing/2014/main" id="{1A89CBBC-7743-43D9-A324-25CB472E9B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75584" y="638849"/>
            <a:ext cx="4129086" cy="5475644"/>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3" name="Graphic 6" descr="Questions">
            <a:extLst>
              <a:ext uri="{FF2B5EF4-FFF2-40B4-BE49-F238E27FC236}">
                <a16:creationId xmlns:a16="http://schemas.microsoft.com/office/drawing/2014/main" id="{B10C86F0-CB18-4D9B-B2E0-BD74B8371A2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937832" y="1574376"/>
            <a:ext cx="3604590" cy="3604590"/>
          </a:xfrm>
          <a:prstGeom prst="rect">
            <a:avLst/>
          </a:prstGeom>
        </p:spPr>
      </p:pic>
    </p:spTree>
    <p:extLst>
      <p:ext uri="{BB962C8B-B14F-4D97-AF65-F5344CB8AC3E}">
        <p14:creationId xmlns:p14="http://schemas.microsoft.com/office/powerpoint/2010/main" val="3298948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A7AE9375-4664-4DB2-922D-2782A6E439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Title 1">
            <a:extLst>
              <a:ext uri="{FF2B5EF4-FFF2-40B4-BE49-F238E27FC236}">
                <a16:creationId xmlns:a16="http://schemas.microsoft.com/office/drawing/2014/main" id="{B5CFA7F6-318E-432D-8704-E43A3CC1D196}"/>
              </a:ext>
            </a:extLst>
          </p:cNvPr>
          <p:cNvSpPr>
            <a:spLocks noGrp="1"/>
          </p:cNvSpPr>
          <p:nvPr>
            <p:ph type="title"/>
          </p:nvPr>
        </p:nvSpPr>
        <p:spPr>
          <a:xfrm>
            <a:off x="304800" y="198437"/>
            <a:ext cx="4343400" cy="1325563"/>
          </a:xfrm>
        </p:spPr>
        <p:txBody>
          <a:bodyPr anchor="b">
            <a:normAutofit/>
          </a:bodyPr>
          <a:lstStyle/>
          <a:p>
            <a:pPr>
              <a:lnSpc>
                <a:spcPct val="90000"/>
              </a:lnSpc>
            </a:pPr>
            <a:r>
              <a:rPr lang="en-US" sz="2800" b="1" dirty="0">
                <a:solidFill>
                  <a:schemeClr val="bg1"/>
                </a:solidFill>
              </a:rPr>
              <a:t>ABOUT</a:t>
            </a:r>
            <a:br>
              <a:rPr lang="en-US" sz="2800" b="1" dirty="0">
                <a:solidFill>
                  <a:schemeClr val="bg1"/>
                </a:solidFill>
              </a:rPr>
            </a:br>
            <a:r>
              <a:rPr lang="en-US" sz="2800" b="1" dirty="0">
                <a:solidFill>
                  <a:schemeClr val="bg1"/>
                </a:solidFill>
              </a:rPr>
              <a:t>FAMILY RESOURCE CENTERS (FRCs)</a:t>
            </a:r>
          </a:p>
        </p:txBody>
      </p:sp>
      <p:cxnSp>
        <p:nvCxnSpPr>
          <p:cNvPr id="26" name="Straight Connector 25">
            <a:extLst>
              <a:ext uri="{FF2B5EF4-FFF2-40B4-BE49-F238E27FC236}">
                <a16:creationId xmlns:a16="http://schemas.microsoft.com/office/drawing/2014/main" id="{EE504C98-6397-41C1-A8D8-2D9C4ED307E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0" y="2026340"/>
            <a:ext cx="457200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12FEB46-8D69-45C0-BD2C-12A91099E3A8}"/>
              </a:ext>
            </a:extLst>
          </p:cNvPr>
          <p:cNvSpPr>
            <a:spLocks noGrp="1"/>
          </p:cNvSpPr>
          <p:nvPr>
            <p:ph idx="1"/>
          </p:nvPr>
        </p:nvSpPr>
        <p:spPr>
          <a:xfrm>
            <a:off x="-304800" y="2125078"/>
            <a:ext cx="4990770" cy="5418722"/>
          </a:xfrm>
        </p:spPr>
        <p:txBody>
          <a:bodyPr>
            <a:noAutofit/>
          </a:bodyPr>
          <a:lstStyle/>
          <a:p>
            <a:pPr marL="457200" lvl="1" indent="0">
              <a:lnSpc>
                <a:spcPct val="90000"/>
              </a:lnSpc>
              <a:buNone/>
            </a:pPr>
            <a:endParaRPr lang="en-US" sz="1400" dirty="0">
              <a:solidFill>
                <a:schemeClr val="bg1"/>
              </a:solidFill>
            </a:endParaRPr>
          </a:p>
          <a:p>
            <a:pPr lvl="1">
              <a:lnSpc>
                <a:spcPct val="90000"/>
              </a:lnSpc>
            </a:pPr>
            <a:r>
              <a:rPr lang="en-US" sz="1400" dirty="0">
                <a:solidFill>
                  <a:schemeClr val="bg1"/>
                </a:solidFill>
              </a:rPr>
              <a:t>Provide a safe, accessible places for families to connect </a:t>
            </a:r>
            <a:r>
              <a:rPr lang="en-US" sz="1600" dirty="0">
                <a:solidFill>
                  <a:schemeClr val="bg1"/>
                </a:solidFill>
              </a:rPr>
              <a:t>with coordinated services that help families achieve their goals. Programs at each center are tailored to the culture, resources, and needs of the community they serve and focus on building on the strengths of each individual, family and community.</a:t>
            </a:r>
          </a:p>
          <a:p>
            <a:pPr marL="457200" lvl="1" indent="0">
              <a:lnSpc>
                <a:spcPct val="90000"/>
              </a:lnSpc>
              <a:buNone/>
            </a:pPr>
            <a:endParaRPr lang="en-US" sz="1600" dirty="0">
              <a:solidFill>
                <a:schemeClr val="bg1"/>
              </a:solidFill>
            </a:endParaRPr>
          </a:p>
          <a:p>
            <a:pPr lvl="1">
              <a:lnSpc>
                <a:spcPct val="90000"/>
              </a:lnSpc>
            </a:pPr>
            <a:r>
              <a:rPr lang="en-US" sz="1600" dirty="0">
                <a:solidFill>
                  <a:schemeClr val="bg1"/>
                </a:solidFill>
              </a:rPr>
              <a:t>Grow community engagement and support community-developed solutions. Use a community based, whole family approach so families have what they need to thrive. This will look and feel different in every community.</a:t>
            </a:r>
          </a:p>
          <a:p>
            <a:pPr marL="457200" lvl="1" indent="0">
              <a:lnSpc>
                <a:spcPct val="90000"/>
              </a:lnSpc>
              <a:buNone/>
            </a:pPr>
            <a:endParaRPr lang="en-US" sz="1600" dirty="0">
              <a:solidFill>
                <a:schemeClr val="bg1"/>
              </a:solidFill>
            </a:endParaRPr>
          </a:p>
          <a:p>
            <a:pPr lvl="1">
              <a:lnSpc>
                <a:spcPct val="90000"/>
              </a:lnSpc>
            </a:pPr>
            <a:r>
              <a:rPr lang="en-US" sz="1600" dirty="0">
                <a:solidFill>
                  <a:schemeClr val="bg1"/>
                </a:solidFill>
              </a:rPr>
              <a:t>Programming is flexible and can adapt to the changing needs of families and communities</a:t>
            </a:r>
          </a:p>
        </p:txBody>
      </p:sp>
      <p:pic>
        <p:nvPicPr>
          <p:cNvPr id="8" name="Picture 7" descr="A group of people posing for the camera&#10;&#10;Description automatically generated">
            <a:extLst>
              <a:ext uri="{FF2B5EF4-FFF2-40B4-BE49-F238E27FC236}">
                <a16:creationId xmlns:a16="http://schemas.microsoft.com/office/drawing/2014/main" id="{4562B758-123B-42EB-B36B-800ACEC51B8A}"/>
              </a:ext>
            </a:extLst>
          </p:cNvPr>
          <p:cNvPicPr>
            <a:picLocks noChangeAspect="1"/>
          </p:cNvPicPr>
          <p:nvPr/>
        </p:nvPicPr>
        <p:blipFill rotWithShape="1">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r="-3" b="30976"/>
          <a:stretch/>
        </p:blipFill>
        <p:spPr>
          <a:xfrm>
            <a:off x="4983894" y="823597"/>
            <a:ext cx="2691480" cy="1877164"/>
          </a:xfrm>
          <a:prstGeom prst="rect">
            <a:avLst/>
          </a:prstGeom>
        </p:spPr>
      </p:pic>
      <p:sp>
        <p:nvSpPr>
          <p:cNvPr id="28" name="Rectangle 27">
            <a:extLst>
              <a:ext uri="{FF2B5EF4-FFF2-40B4-BE49-F238E27FC236}">
                <a16:creationId xmlns:a16="http://schemas.microsoft.com/office/drawing/2014/main" id="{C87417AF-190E-4D6E-AFA6-7D3E84B0B4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3702" y="182859"/>
            <a:ext cx="2997196" cy="3177496"/>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descr="A picture containing text&#10;&#10;Description automatically generated">
            <a:extLst>
              <a:ext uri="{FF2B5EF4-FFF2-40B4-BE49-F238E27FC236}">
                <a16:creationId xmlns:a16="http://schemas.microsoft.com/office/drawing/2014/main" id="{36EDDFB6-7E0A-4E4F-9DC9-54237B724722}"/>
              </a:ext>
            </a:extLst>
          </p:cNvPr>
          <p:cNvPicPr>
            <a:picLocks noChangeAspect="1"/>
          </p:cNvPicPr>
          <p:nvPr/>
        </p:nvPicPr>
        <p:blipFill rotWithShape="1">
          <a:blip r:embed="rId5">
            <a:extLst>
              <a:ext uri="{28A0092B-C50C-407E-A947-70E740481C1C}">
                <a14:useLocalDpi xmlns:a14="http://schemas.microsoft.com/office/drawing/2010/main" val="0"/>
              </a:ext>
              <a:ext uri="{837473B0-CC2E-450A-ABE3-18F120FF3D39}">
                <a1611:picAttrSrcUrl xmlns:a1611="http://schemas.microsoft.com/office/drawing/2016/11/main" r:id="rId6"/>
              </a:ext>
            </a:extLst>
          </a:blip>
          <a:srcRect r="-2" b="30105"/>
          <a:stretch/>
        </p:blipFill>
        <p:spPr>
          <a:xfrm>
            <a:off x="6028995" y="4184658"/>
            <a:ext cx="2691480" cy="1875750"/>
          </a:xfrm>
          <a:prstGeom prst="rect">
            <a:avLst/>
          </a:prstGeom>
        </p:spPr>
      </p:pic>
      <p:sp>
        <p:nvSpPr>
          <p:cNvPr id="30" name="Rectangle 29">
            <a:extLst>
              <a:ext uri="{FF2B5EF4-FFF2-40B4-BE49-F238E27FC236}">
                <a16:creationId xmlns:a16="http://schemas.microsoft.com/office/drawing/2014/main" id="{80B30ED8-273E-4C07-8568-2FE5CC5C48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68803" y="3543213"/>
            <a:ext cx="2997196" cy="3177496"/>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ED0F5E37-5661-4842-B7B9-B67746CDC374}"/>
              </a:ext>
            </a:extLst>
          </p:cNvPr>
          <p:cNvSpPr txBox="1"/>
          <p:nvPr/>
        </p:nvSpPr>
        <p:spPr>
          <a:xfrm>
            <a:off x="6261147" y="5860353"/>
            <a:ext cx="2459328" cy="200055"/>
          </a:xfrm>
          <a:prstGeom prst="rect">
            <a:avLst/>
          </a:prstGeom>
          <a:solidFill>
            <a:srgbClr val="000000"/>
          </a:solidFill>
        </p:spPr>
        <p:txBody>
          <a:bodyPr wrap="none" rtlCol="0">
            <a:spAutoFit/>
          </a:bodyPr>
          <a:lstStyle/>
          <a:p>
            <a:pPr algn="r">
              <a:spcAft>
                <a:spcPts val="450"/>
              </a:spcAft>
            </a:pPr>
            <a:r>
              <a:rPr lang="en-US" sz="700" dirty="0">
                <a:solidFill>
                  <a:srgbClr val="FFFFFF"/>
                </a:solidFill>
                <a:hlinkClick r:id="rId6" tooltip="https://basicblogtips.com/create-business-community.html">
                  <a:extLst>
                    <a:ext uri="{A12FA001-AC4F-418D-AE19-62706E023703}">
                      <ahyp:hlinkClr xmlns:ahyp="http://schemas.microsoft.com/office/drawing/2018/hyperlinkcolor" val="tx"/>
                    </a:ext>
                  </a:extLst>
                </a:hlinkClick>
              </a:rPr>
              <a:t>This Photo</a:t>
            </a:r>
            <a:r>
              <a:rPr lang="en-US" sz="700" dirty="0">
                <a:solidFill>
                  <a:srgbClr val="FFFFFF"/>
                </a:solidFill>
              </a:rPr>
              <a:t> by Unknown Author is licensed under </a:t>
            </a:r>
            <a:r>
              <a:rPr lang="en-US" sz="700" dirty="0">
                <a:solidFill>
                  <a:srgbClr val="FFFFFF"/>
                </a:solidFill>
                <a:hlinkClick r:id="rId7" tooltip="https://creativecommons.org/licenses/by-nc-nd/3.0/">
                  <a:extLst>
                    <a:ext uri="{A12FA001-AC4F-418D-AE19-62706E023703}">
                      <ahyp:hlinkClr xmlns:ahyp="http://schemas.microsoft.com/office/drawing/2018/hyperlinkcolor" val="tx"/>
                    </a:ext>
                  </a:extLst>
                </a:hlinkClick>
              </a:rPr>
              <a:t>CC BY-NC-ND</a:t>
            </a:r>
            <a:endParaRPr lang="en-US" sz="700" dirty="0">
              <a:solidFill>
                <a:srgbClr val="FFFFFF"/>
              </a:solidFill>
            </a:endParaRPr>
          </a:p>
        </p:txBody>
      </p:sp>
    </p:spTree>
    <p:extLst>
      <p:ext uri="{BB962C8B-B14F-4D97-AF65-F5344CB8AC3E}">
        <p14:creationId xmlns:p14="http://schemas.microsoft.com/office/powerpoint/2010/main" val="29939034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33" name="Freeform: Shape 32">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3315999"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5" name="Freeform: Shape 34">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74171"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A7E843D-8119-4702-AAB0-BE89EB86DC90}"/>
              </a:ext>
            </a:extLst>
          </p:cNvPr>
          <p:cNvSpPr>
            <a:spLocks noGrp="1"/>
          </p:cNvSpPr>
          <p:nvPr>
            <p:ph type="title"/>
          </p:nvPr>
        </p:nvSpPr>
        <p:spPr>
          <a:xfrm>
            <a:off x="457201" y="1412489"/>
            <a:ext cx="1981199" cy="2127124"/>
          </a:xfrm>
        </p:spPr>
        <p:txBody>
          <a:bodyPr vert="horz" lIns="91440" tIns="45720" rIns="91440" bIns="45720" rtlCol="0" anchor="t">
            <a:normAutofit fontScale="90000"/>
          </a:bodyPr>
          <a:lstStyle/>
          <a:p>
            <a:pPr>
              <a:lnSpc>
                <a:spcPct val="90000"/>
              </a:lnSpc>
            </a:pPr>
            <a:r>
              <a:rPr lang="en-US" sz="3600" b="1" kern="1200" dirty="0">
                <a:solidFill>
                  <a:schemeClr val="bg1"/>
                </a:solidFill>
                <a:latin typeface="+mj-lt"/>
                <a:ea typeface="+mj-ea"/>
                <a:cs typeface="+mj-cs"/>
              </a:rPr>
              <a:t>Why</a:t>
            </a:r>
            <a:br>
              <a:rPr lang="en-US" sz="3600" b="1" kern="1200" dirty="0">
                <a:solidFill>
                  <a:schemeClr val="bg1"/>
                </a:solidFill>
                <a:latin typeface="+mj-lt"/>
                <a:ea typeface="+mj-ea"/>
                <a:cs typeface="+mj-cs"/>
              </a:rPr>
            </a:br>
            <a:r>
              <a:rPr lang="en-US" sz="3600" b="1" kern="1200" dirty="0">
                <a:solidFill>
                  <a:schemeClr val="bg1"/>
                </a:solidFill>
                <a:latin typeface="+mj-lt"/>
                <a:ea typeface="+mj-ea"/>
                <a:cs typeface="+mj-cs"/>
              </a:rPr>
              <a:t>Family Resource Centers?</a:t>
            </a:r>
            <a:br>
              <a:rPr lang="en-US" sz="2900" b="1" kern="1200" dirty="0">
                <a:solidFill>
                  <a:schemeClr val="bg1"/>
                </a:solidFill>
                <a:latin typeface="+mj-lt"/>
                <a:ea typeface="+mj-ea"/>
                <a:cs typeface="+mj-cs"/>
              </a:rPr>
            </a:br>
            <a:endParaRPr lang="en-US" sz="2900" b="1" kern="1200" dirty="0">
              <a:solidFill>
                <a:schemeClr val="bg1"/>
              </a:solidFill>
              <a:latin typeface="+mj-lt"/>
              <a:ea typeface="+mj-ea"/>
              <a:cs typeface="+mj-cs"/>
            </a:endParaRPr>
          </a:p>
        </p:txBody>
      </p:sp>
      <p:sp>
        <p:nvSpPr>
          <p:cNvPr id="3" name="Content Placeholder 2">
            <a:extLst>
              <a:ext uri="{FF2B5EF4-FFF2-40B4-BE49-F238E27FC236}">
                <a16:creationId xmlns:a16="http://schemas.microsoft.com/office/drawing/2014/main" id="{77808661-8E1F-4C8A-8FEA-34365E2063E0}"/>
              </a:ext>
            </a:extLst>
          </p:cNvPr>
          <p:cNvSpPr>
            <a:spLocks noGrp="1"/>
          </p:cNvSpPr>
          <p:nvPr>
            <p:ph idx="1"/>
          </p:nvPr>
        </p:nvSpPr>
        <p:spPr>
          <a:xfrm>
            <a:off x="3505200" y="685800"/>
            <a:ext cx="5473356" cy="5117291"/>
          </a:xfrm>
        </p:spPr>
        <p:txBody>
          <a:bodyPr vert="horz" lIns="91440" tIns="45720" rIns="91440" bIns="45720" rtlCol="0">
            <a:noAutofit/>
          </a:bodyPr>
          <a:lstStyle/>
          <a:p>
            <a:pPr marL="0" indent="0">
              <a:lnSpc>
                <a:spcPct val="90000"/>
              </a:lnSpc>
              <a:buNone/>
            </a:pPr>
            <a:r>
              <a:rPr lang="en-US" sz="3600" dirty="0">
                <a:solidFill>
                  <a:schemeClr val="tx1"/>
                </a:solidFill>
              </a:rPr>
              <a:t>FRCs:</a:t>
            </a:r>
          </a:p>
          <a:p>
            <a:pPr indent="-228600">
              <a:lnSpc>
                <a:spcPct val="90000"/>
              </a:lnSpc>
            </a:pPr>
            <a:r>
              <a:rPr lang="en-US" sz="1600" dirty="0">
                <a:solidFill>
                  <a:schemeClr val="tx1"/>
                </a:solidFill>
              </a:rPr>
              <a:t>Promote the strengthening of families through formal and informal support and the restoration of a strong sense of community. (Child Welfare Information Gateway)</a:t>
            </a:r>
          </a:p>
          <a:p>
            <a:pPr marL="114300" indent="0">
              <a:lnSpc>
                <a:spcPct val="90000"/>
              </a:lnSpc>
              <a:buNone/>
            </a:pPr>
            <a:endParaRPr lang="en-US" sz="800" dirty="0">
              <a:solidFill>
                <a:schemeClr val="tx1"/>
              </a:solidFill>
            </a:endParaRPr>
          </a:p>
          <a:p>
            <a:pPr indent="-228600">
              <a:lnSpc>
                <a:spcPct val="90000"/>
              </a:lnSpc>
            </a:pPr>
            <a:r>
              <a:rPr lang="en-US" sz="1600" dirty="0">
                <a:solidFill>
                  <a:schemeClr val="tx1"/>
                </a:solidFill>
              </a:rPr>
              <a:t>Reduce child abuse and neglect/reduce trauma (ACES) </a:t>
            </a:r>
          </a:p>
          <a:p>
            <a:pPr marL="114300" indent="0">
              <a:lnSpc>
                <a:spcPct val="90000"/>
              </a:lnSpc>
              <a:buNone/>
            </a:pPr>
            <a:endParaRPr lang="en-US" sz="800" dirty="0">
              <a:solidFill>
                <a:schemeClr val="tx1"/>
              </a:solidFill>
            </a:endParaRPr>
          </a:p>
          <a:p>
            <a:pPr indent="-228600">
              <a:lnSpc>
                <a:spcPct val="90000"/>
              </a:lnSpc>
            </a:pPr>
            <a:r>
              <a:rPr lang="en-US" sz="1600" dirty="0">
                <a:solidFill>
                  <a:schemeClr val="tx1"/>
                </a:solidFill>
              </a:rPr>
              <a:t>Reduce out of home placement</a:t>
            </a:r>
          </a:p>
          <a:p>
            <a:pPr marL="114300" indent="0">
              <a:lnSpc>
                <a:spcPct val="90000"/>
              </a:lnSpc>
              <a:buNone/>
            </a:pPr>
            <a:endParaRPr lang="en-US" sz="800" dirty="0">
              <a:solidFill>
                <a:schemeClr val="tx1"/>
              </a:solidFill>
            </a:endParaRPr>
          </a:p>
          <a:p>
            <a:pPr indent="-228600">
              <a:lnSpc>
                <a:spcPct val="90000"/>
              </a:lnSpc>
            </a:pPr>
            <a:r>
              <a:rPr lang="en-US" sz="1600" dirty="0">
                <a:solidFill>
                  <a:schemeClr val="tx1"/>
                </a:solidFill>
              </a:rPr>
              <a:t>Increase (by 20 percent )in parents’ self-reports on their ability to keep the children in their care safe from abuse in Massachusetts.</a:t>
            </a:r>
          </a:p>
          <a:p>
            <a:pPr marL="114300" indent="0">
              <a:lnSpc>
                <a:spcPct val="90000"/>
              </a:lnSpc>
              <a:buNone/>
            </a:pPr>
            <a:endParaRPr lang="en-US" sz="800" dirty="0">
              <a:solidFill>
                <a:schemeClr val="tx1"/>
              </a:solidFill>
            </a:endParaRPr>
          </a:p>
          <a:p>
            <a:pPr indent="-228600">
              <a:lnSpc>
                <a:spcPct val="90000"/>
              </a:lnSpc>
            </a:pPr>
            <a:r>
              <a:rPr lang="en-US" sz="1600" dirty="0">
                <a:solidFill>
                  <a:schemeClr val="tx1"/>
                </a:solidFill>
              </a:rPr>
              <a:t>Provide mandated reporters an alternative resource to call when there may be concerns about a child family (Reframe mandated reporters to mandated supporters)</a:t>
            </a:r>
          </a:p>
          <a:p>
            <a:pPr marL="114300" indent="0">
              <a:lnSpc>
                <a:spcPct val="90000"/>
              </a:lnSpc>
              <a:buNone/>
            </a:pPr>
            <a:endParaRPr lang="en-US" sz="800" dirty="0">
              <a:solidFill>
                <a:schemeClr val="tx1"/>
              </a:solidFill>
            </a:endParaRPr>
          </a:p>
          <a:p>
            <a:pPr indent="-228600">
              <a:lnSpc>
                <a:spcPct val="90000"/>
              </a:lnSpc>
            </a:pPr>
            <a:r>
              <a:rPr lang="en-US" sz="1600" dirty="0">
                <a:solidFill>
                  <a:schemeClr val="tx1"/>
                </a:solidFill>
              </a:rPr>
              <a:t>Reduce disparities in our system</a:t>
            </a:r>
          </a:p>
        </p:txBody>
      </p:sp>
      <p:sp>
        <p:nvSpPr>
          <p:cNvPr id="4" name="TextBox 3">
            <a:extLst>
              <a:ext uri="{FF2B5EF4-FFF2-40B4-BE49-F238E27FC236}">
                <a16:creationId xmlns:a16="http://schemas.microsoft.com/office/drawing/2014/main" id="{BAD07B0F-DCE4-4879-8793-E03B9C89F307}"/>
              </a:ext>
            </a:extLst>
          </p:cNvPr>
          <p:cNvSpPr txBox="1"/>
          <p:nvPr/>
        </p:nvSpPr>
        <p:spPr>
          <a:xfrm>
            <a:off x="2514600" y="6096000"/>
            <a:ext cx="4688307" cy="495031"/>
          </a:xfrm>
          <a:prstGeom prst="rect">
            <a:avLst/>
          </a:prstGeom>
        </p:spPr>
        <p:txBody>
          <a:bodyPr vert="horz" lIns="91440" tIns="45720" rIns="91440" bIns="45720" rtlCol="0">
            <a:normAutofit lnSpcReduction="10000"/>
          </a:bodyPr>
          <a:lstStyle/>
          <a:p>
            <a:pPr>
              <a:lnSpc>
                <a:spcPct val="90000"/>
              </a:lnSpc>
              <a:spcAft>
                <a:spcPts val="600"/>
              </a:spcAft>
            </a:pPr>
            <a:r>
              <a:rPr lang="en-US" sz="1000" dirty="0"/>
              <a:t>Casey Family Programs, “Do place-based programs, such as Family Resource Centers, reduce risk of child maltreatment and entry into foster care?”, Supportive Communities Issues Brief, June 2019)</a:t>
            </a:r>
          </a:p>
        </p:txBody>
      </p:sp>
    </p:spTree>
    <p:extLst>
      <p:ext uri="{BB962C8B-B14F-4D97-AF65-F5344CB8AC3E}">
        <p14:creationId xmlns:p14="http://schemas.microsoft.com/office/powerpoint/2010/main" val="1971403934"/>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 name="Rectangle 35">
            <a:extLst>
              <a:ext uri="{FF2B5EF4-FFF2-40B4-BE49-F238E27FC236}">
                <a16:creationId xmlns:a16="http://schemas.microsoft.com/office/drawing/2014/main" id="{B50AB553-2A96-4A92-96F2-93548E096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gradFill>
            <a:gsLst>
              <a:gs pos="10000">
                <a:schemeClr val="bg2">
                  <a:alpha val="68000"/>
                </a:schemeClr>
              </a:gs>
              <a:gs pos="85000">
                <a:schemeClr val="bg2">
                  <a:alpha val="97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363FC0D-6274-43FB-A09C-615CB559868F}"/>
              </a:ext>
            </a:extLst>
          </p:cNvPr>
          <p:cNvSpPr>
            <a:spLocks noGrp="1"/>
          </p:cNvSpPr>
          <p:nvPr>
            <p:ph type="title"/>
          </p:nvPr>
        </p:nvSpPr>
        <p:spPr>
          <a:xfrm>
            <a:off x="628650" y="365125"/>
            <a:ext cx="7886700" cy="1325563"/>
          </a:xfrm>
        </p:spPr>
        <p:txBody>
          <a:bodyPr vert="horz" lIns="68580" tIns="34290" rIns="68580" bIns="34290" rtlCol="0" anchorCtr="0">
            <a:normAutofit/>
          </a:bodyPr>
          <a:lstStyle/>
          <a:p>
            <a:r>
              <a:rPr lang="en-US" dirty="0"/>
              <a:t>FRC Intent and Plan</a:t>
            </a:r>
          </a:p>
        </p:txBody>
      </p:sp>
      <p:graphicFrame>
        <p:nvGraphicFramePr>
          <p:cNvPr id="6" name="Text Placeholder 3">
            <a:extLst>
              <a:ext uri="{FF2B5EF4-FFF2-40B4-BE49-F238E27FC236}">
                <a16:creationId xmlns:a16="http://schemas.microsoft.com/office/drawing/2014/main" id="{9EF577F9-1DCC-4511-B597-AF31929951C1}"/>
              </a:ext>
            </a:extLst>
          </p:cNvPr>
          <p:cNvGraphicFramePr>
            <a:graphicFrameLocks noGrp="1"/>
          </p:cNvGraphicFramePr>
          <p:nvPr>
            <p:ph idx="1"/>
            <p:extLst>
              <p:ext uri="{D42A27DB-BD31-4B8C-83A1-F6EECF244321}">
                <p14:modId xmlns:p14="http://schemas.microsoft.com/office/powerpoint/2010/main" val="3471130523"/>
              </p:ext>
            </p:extLst>
          </p:nvPr>
        </p:nvGraphicFramePr>
        <p:xfrm>
          <a:off x="628650" y="1825624"/>
          <a:ext cx="8286750" cy="48037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527859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6" name="Rectangle 55">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8" name="Rectangle 57">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31870" cy="6858000"/>
          </a:xfrm>
          <a:prstGeom prst="rect">
            <a:avLst/>
          </a:prstGeom>
          <a:solidFill>
            <a:schemeClr val="tx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0" name="Freeform: Shape 59">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463248"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Title 1">
            <a:extLst>
              <a:ext uri="{FF2B5EF4-FFF2-40B4-BE49-F238E27FC236}">
                <a16:creationId xmlns:a16="http://schemas.microsoft.com/office/drawing/2014/main" id="{BD57F594-9F58-4320-A76F-7443F8F0B07A}"/>
              </a:ext>
            </a:extLst>
          </p:cNvPr>
          <p:cNvSpPr>
            <a:spLocks noGrp="1"/>
          </p:cNvSpPr>
          <p:nvPr>
            <p:ph type="title"/>
          </p:nvPr>
        </p:nvSpPr>
        <p:spPr>
          <a:xfrm>
            <a:off x="603504" y="640080"/>
            <a:ext cx="2462022" cy="5257800"/>
          </a:xfrm>
        </p:spPr>
        <p:txBody>
          <a:bodyPr anchor="t">
            <a:normAutofit/>
          </a:bodyPr>
          <a:lstStyle/>
          <a:p>
            <a:r>
              <a:rPr lang="en-US" sz="2800" dirty="0">
                <a:solidFill>
                  <a:schemeClr val="bg1"/>
                </a:solidFill>
              </a:rPr>
              <a:t>FRC Mission/Vision</a:t>
            </a:r>
          </a:p>
        </p:txBody>
      </p:sp>
      <p:sp>
        <p:nvSpPr>
          <p:cNvPr id="3" name="Content Placeholder 2">
            <a:extLst>
              <a:ext uri="{FF2B5EF4-FFF2-40B4-BE49-F238E27FC236}">
                <a16:creationId xmlns:a16="http://schemas.microsoft.com/office/drawing/2014/main" id="{464FF1DA-E122-4A0A-8C2F-7ECBB98FA7B1}"/>
              </a:ext>
            </a:extLst>
          </p:cNvPr>
          <p:cNvSpPr>
            <a:spLocks noGrp="1"/>
          </p:cNvSpPr>
          <p:nvPr>
            <p:ph idx="1"/>
          </p:nvPr>
        </p:nvSpPr>
        <p:spPr>
          <a:xfrm>
            <a:off x="4018788" y="640081"/>
            <a:ext cx="4972812" cy="5257800"/>
          </a:xfrm>
        </p:spPr>
        <p:txBody>
          <a:bodyPr anchor="ctr">
            <a:normAutofit/>
          </a:bodyPr>
          <a:lstStyle/>
          <a:p>
            <a:pPr marL="457200" lvl="1" indent="0">
              <a:lnSpc>
                <a:spcPct val="90000"/>
              </a:lnSpc>
              <a:buNone/>
            </a:pPr>
            <a:r>
              <a:rPr lang="en-US" sz="2400" dirty="0"/>
              <a:t>MISSION:</a:t>
            </a:r>
          </a:p>
          <a:p>
            <a:pPr marL="457200" lvl="1" indent="0">
              <a:lnSpc>
                <a:spcPct val="90000"/>
              </a:lnSpc>
              <a:buNone/>
            </a:pPr>
            <a:r>
              <a:rPr lang="en-US" sz="1900" dirty="0"/>
              <a:t>To promote positive outcomes for all Scott County children, families, and communities by advancing quality family supports through family-centered practices and policies and leveraging partnerships with public, private, non-profit, business and faith communities to promote healthy child development and family resiliency.</a:t>
            </a:r>
          </a:p>
          <a:p>
            <a:pPr lvl="1">
              <a:lnSpc>
                <a:spcPct val="90000"/>
              </a:lnSpc>
            </a:pPr>
            <a:endParaRPr lang="en-US" sz="1900" dirty="0"/>
          </a:p>
          <a:p>
            <a:pPr marL="457200" lvl="1" indent="0">
              <a:lnSpc>
                <a:spcPct val="90000"/>
              </a:lnSpc>
              <a:buNone/>
            </a:pPr>
            <a:r>
              <a:rPr lang="en-US" sz="2400" dirty="0"/>
              <a:t>Vision:</a:t>
            </a:r>
          </a:p>
          <a:p>
            <a:pPr marL="457200" lvl="1" indent="0">
              <a:lnSpc>
                <a:spcPct val="90000"/>
              </a:lnSpc>
              <a:buNone/>
            </a:pPr>
            <a:r>
              <a:rPr lang="en-US" sz="1900" dirty="0"/>
              <a:t>A community in which community partners, collaborators and individuals come together to help families and children thrive.</a:t>
            </a:r>
          </a:p>
          <a:p>
            <a:pPr marL="457200" lvl="1" indent="0">
              <a:lnSpc>
                <a:spcPct val="90000"/>
              </a:lnSpc>
              <a:buNone/>
            </a:pPr>
            <a:endParaRPr lang="en-US" sz="1900" dirty="0"/>
          </a:p>
        </p:txBody>
      </p:sp>
    </p:spTree>
    <p:extLst>
      <p:ext uri="{BB962C8B-B14F-4D97-AF65-F5344CB8AC3E}">
        <p14:creationId xmlns:p14="http://schemas.microsoft.com/office/powerpoint/2010/main" val="1942310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07B2C-5D74-4438-97A3-70CF17A7D884}"/>
              </a:ext>
            </a:extLst>
          </p:cNvPr>
          <p:cNvSpPr>
            <a:spLocks noGrp="1"/>
          </p:cNvSpPr>
          <p:nvPr>
            <p:ph type="title"/>
          </p:nvPr>
        </p:nvSpPr>
        <p:spPr>
          <a:xfrm>
            <a:off x="628650" y="76200"/>
            <a:ext cx="7886700" cy="1325563"/>
          </a:xfrm>
        </p:spPr>
        <p:txBody>
          <a:bodyPr>
            <a:normAutofit/>
          </a:bodyPr>
          <a:lstStyle/>
          <a:p>
            <a:r>
              <a:rPr lang="en-US" dirty="0"/>
              <a:t>Built on 5 Protective Factors</a:t>
            </a:r>
          </a:p>
        </p:txBody>
      </p:sp>
      <p:graphicFrame>
        <p:nvGraphicFramePr>
          <p:cNvPr id="5" name="Content Placeholder 2">
            <a:extLst>
              <a:ext uri="{FF2B5EF4-FFF2-40B4-BE49-F238E27FC236}">
                <a16:creationId xmlns:a16="http://schemas.microsoft.com/office/drawing/2014/main" id="{C6170CF3-1AF9-4914-993F-4030917DA961}"/>
              </a:ext>
            </a:extLst>
          </p:cNvPr>
          <p:cNvGraphicFramePr>
            <a:graphicFrameLocks noGrp="1"/>
          </p:cNvGraphicFramePr>
          <p:nvPr>
            <p:ph idx="1"/>
            <p:extLst>
              <p:ext uri="{D42A27DB-BD31-4B8C-83A1-F6EECF244321}">
                <p14:modId xmlns:p14="http://schemas.microsoft.com/office/powerpoint/2010/main" val="3012579295"/>
              </p:ext>
            </p:extLst>
          </p:nvPr>
        </p:nvGraphicFramePr>
        <p:xfrm>
          <a:off x="628650" y="1524000"/>
          <a:ext cx="7981950" cy="4486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90517454"/>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ibbon: Curved and Tilted Up 6">
            <a:extLst>
              <a:ext uri="{FF2B5EF4-FFF2-40B4-BE49-F238E27FC236}">
                <a16:creationId xmlns:a16="http://schemas.microsoft.com/office/drawing/2014/main" id="{FC99F046-64CD-4E9D-9E3A-7838D893DEE5}"/>
              </a:ext>
            </a:extLst>
          </p:cNvPr>
          <p:cNvSpPr/>
          <p:nvPr/>
        </p:nvSpPr>
        <p:spPr>
          <a:xfrm>
            <a:off x="4866924" y="553669"/>
            <a:ext cx="4277076" cy="1705078"/>
          </a:xfrm>
          <a:prstGeom prst="ellipseRibbon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A8510E1-F930-43E4-A7E0-87B073C52A69}"/>
              </a:ext>
            </a:extLst>
          </p:cNvPr>
          <p:cNvSpPr>
            <a:spLocks noGrp="1"/>
          </p:cNvSpPr>
          <p:nvPr>
            <p:ph type="title"/>
          </p:nvPr>
        </p:nvSpPr>
        <p:spPr>
          <a:xfrm>
            <a:off x="376062" y="914400"/>
            <a:ext cx="3962400" cy="1143000"/>
          </a:xfrm>
        </p:spPr>
        <p:txBody>
          <a:bodyPr>
            <a:normAutofit fontScale="90000"/>
          </a:bodyPr>
          <a:lstStyle/>
          <a:p>
            <a:r>
              <a:rPr lang="en-US" dirty="0"/>
              <a:t>Schedule and</a:t>
            </a:r>
            <a:br>
              <a:rPr lang="en-US" dirty="0"/>
            </a:br>
            <a:r>
              <a:rPr lang="en-US" dirty="0"/>
              <a:t>Locations</a:t>
            </a:r>
          </a:p>
        </p:txBody>
      </p:sp>
      <p:sp>
        <p:nvSpPr>
          <p:cNvPr id="3" name="Content Placeholder 2">
            <a:extLst>
              <a:ext uri="{FF2B5EF4-FFF2-40B4-BE49-F238E27FC236}">
                <a16:creationId xmlns:a16="http://schemas.microsoft.com/office/drawing/2014/main" id="{8A9FEB25-3EB0-4765-BE70-BEA1BE01272A}"/>
              </a:ext>
            </a:extLst>
          </p:cNvPr>
          <p:cNvSpPr>
            <a:spLocks noGrp="1"/>
          </p:cNvSpPr>
          <p:nvPr>
            <p:ph idx="1"/>
          </p:nvPr>
        </p:nvSpPr>
        <p:spPr>
          <a:xfrm>
            <a:off x="376062" y="2230525"/>
            <a:ext cx="4267200" cy="4525963"/>
          </a:xfrm>
        </p:spPr>
        <p:txBody>
          <a:bodyPr>
            <a:normAutofit/>
          </a:bodyPr>
          <a:lstStyle/>
          <a:p>
            <a:r>
              <a:rPr lang="en-US" dirty="0"/>
              <a:t>Shakopee Library</a:t>
            </a:r>
          </a:p>
          <a:p>
            <a:pPr marL="400050" lvl="1" indent="0">
              <a:buNone/>
            </a:pPr>
            <a:r>
              <a:rPr lang="en-US" dirty="0"/>
              <a:t>Mondays: 3-7pm</a:t>
            </a:r>
          </a:p>
          <a:p>
            <a:pPr marL="400050" lvl="1" indent="0">
              <a:buNone/>
            </a:pPr>
            <a:endParaRPr lang="en-US" dirty="0"/>
          </a:p>
          <a:p>
            <a:r>
              <a:rPr lang="en-US" dirty="0"/>
              <a:t>Jordan Food Shelf</a:t>
            </a:r>
          </a:p>
          <a:p>
            <a:pPr marL="400050" lvl="1" indent="0">
              <a:buNone/>
            </a:pPr>
            <a:r>
              <a:rPr lang="en-US" dirty="0"/>
              <a:t>Wednesdays: 4-7pm</a:t>
            </a:r>
          </a:p>
          <a:p>
            <a:pPr marL="400050" lvl="1" indent="0">
              <a:buNone/>
            </a:pPr>
            <a:endParaRPr lang="en-US" dirty="0"/>
          </a:p>
          <a:p>
            <a:r>
              <a:rPr lang="en-US" dirty="0"/>
              <a:t>YMCA @ River Valley</a:t>
            </a:r>
          </a:p>
          <a:p>
            <a:pPr marL="400050" lvl="1" indent="0">
              <a:buNone/>
            </a:pPr>
            <a:r>
              <a:rPr lang="en-US" dirty="0"/>
              <a:t>Thursdays: 2-6pm</a:t>
            </a:r>
          </a:p>
        </p:txBody>
      </p:sp>
      <p:graphicFrame>
        <p:nvGraphicFramePr>
          <p:cNvPr id="4" name="Table 4">
            <a:extLst>
              <a:ext uri="{FF2B5EF4-FFF2-40B4-BE49-F238E27FC236}">
                <a16:creationId xmlns:a16="http://schemas.microsoft.com/office/drawing/2014/main" id="{718E0783-599D-44D4-A6FA-E5F2BA1EBF7B}"/>
              </a:ext>
            </a:extLst>
          </p:cNvPr>
          <p:cNvGraphicFramePr>
            <a:graphicFrameLocks noGrp="1"/>
          </p:cNvGraphicFramePr>
          <p:nvPr>
            <p:extLst>
              <p:ext uri="{D42A27DB-BD31-4B8C-83A1-F6EECF244321}">
                <p14:modId xmlns:p14="http://schemas.microsoft.com/office/powerpoint/2010/main" val="1767854845"/>
              </p:ext>
            </p:extLst>
          </p:nvPr>
        </p:nvGraphicFramePr>
        <p:xfrm>
          <a:off x="4881034" y="2514600"/>
          <a:ext cx="3958165" cy="3361268"/>
        </p:xfrm>
        <a:graphic>
          <a:graphicData uri="http://schemas.openxmlformats.org/drawingml/2006/table">
            <a:tbl>
              <a:tblPr firstRow="1" bandRow="1">
                <a:tableStyleId>{5C22544A-7EE6-4342-B048-85BDC9FD1C3A}</a:tableStyleId>
              </a:tblPr>
              <a:tblGrid>
                <a:gridCol w="1158487">
                  <a:extLst>
                    <a:ext uri="{9D8B030D-6E8A-4147-A177-3AD203B41FA5}">
                      <a16:colId xmlns:a16="http://schemas.microsoft.com/office/drawing/2014/main" val="3762671868"/>
                    </a:ext>
                  </a:extLst>
                </a:gridCol>
                <a:gridCol w="2799678">
                  <a:extLst>
                    <a:ext uri="{9D8B030D-6E8A-4147-A177-3AD203B41FA5}">
                      <a16:colId xmlns:a16="http://schemas.microsoft.com/office/drawing/2014/main" val="3628026581"/>
                    </a:ext>
                  </a:extLst>
                </a:gridCol>
              </a:tblGrid>
              <a:tr h="431800">
                <a:tc>
                  <a:txBody>
                    <a:bodyPr/>
                    <a:lstStyle/>
                    <a:p>
                      <a:endParaRPr lang="en-US" dirty="0"/>
                    </a:p>
                  </a:txBody>
                  <a:tcPr/>
                </a:tc>
                <a:tc>
                  <a:txBody>
                    <a:bodyPr/>
                    <a:lstStyle/>
                    <a:p>
                      <a:r>
                        <a:rPr lang="en-US" dirty="0"/>
                        <a:t>Themes</a:t>
                      </a:r>
                    </a:p>
                  </a:txBody>
                  <a:tcPr/>
                </a:tc>
                <a:extLst>
                  <a:ext uri="{0D108BD9-81ED-4DB2-BD59-A6C34878D82A}">
                    <a16:rowId xmlns:a16="http://schemas.microsoft.com/office/drawing/2014/main" val="1976628757"/>
                  </a:ext>
                </a:extLst>
              </a:tr>
              <a:tr h="7323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Week 1</a:t>
                      </a:r>
                    </a:p>
                    <a:p>
                      <a:endParaRPr lang="en-US" dirty="0"/>
                    </a:p>
                  </a:txBody>
                  <a:tcPr/>
                </a:tc>
                <a:tc>
                  <a:txBody>
                    <a:bodyPr/>
                    <a:lstStyle/>
                    <a:p>
                      <a:r>
                        <a:rPr lang="en-US" dirty="0"/>
                        <a:t>Parenting and Family Supports</a:t>
                      </a:r>
                    </a:p>
                  </a:txBody>
                  <a:tcPr/>
                </a:tc>
                <a:extLst>
                  <a:ext uri="{0D108BD9-81ED-4DB2-BD59-A6C34878D82A}">
                    <a16:rowId xmlns:a16="http://schemas.microsoft.com/office/drawing/2014/main" val="1846804733"/>
                  </a:ext>
                </a:extLst>
              </a:tr>
              <a:tr h="732367">
                <a:tc>
                  <a:txBody>
                    <a:bodyPr/>
                    <a:lstStyle/>
                    <a:p>
                      <a:r>
                        <a:rPr lang="en-US" dirty="0"/>
                        <a:t>Week 2</a:t>
                      </a:r>
                    </a:p>
                  </a:txBody>
                  <a:tcPr/>
                </a:tc>
                <a:tc>
                  <a:txBody>
                    <a:bodyPr/>
                    <a:lstStyle/>
                    <a:p>
                      <a:r>
                        <a:rPr lang="en-US" dirty="0"/>
                        <a:t>Health and Wellness</a:t>
                      </a:r>
                    </a:p>
                  </a:txBody>
                  <a:tcPr/>
                </a:tc>
                <a:extLst>
                  <a:ext uri="{0D108BD9-81ED-4DB2-BD59-A6C34878D82A}">
                    <a16:rowId xmlns:a16="http://schemas.microsoft.com/office/drawing/2014/main" val="3542065526"/>
                  </a:ext>
                </a:extLst>
              </a:tr>
              <a:tr h="732367">
                <a:tc>
                  <a:txBody>
                    <a:bodyPr/>
                    <a:lstStyle/>
                    <a:p>
                      <a:r>
                        <a:rPr lang="en-US" dirty="0"/>
                        <a:t>Week 3</a:t>
                      </a:r>
                    </a:p>
                  </a:txBody>
                  <a:tcPr/>
                </a:tc>
                <a:tc>
                  <a:txBody>
                    <a:bodyPr/>
                    <a:lstStyle/>
                    <a:p>
                      <a:r>
                        <a:rPr lang="en-US" dirty="0"/>
                        <a:t>Education and Early Literacy</a:t>
                      </a:r>
                    </a:p>
                  </a:txBody>
                  <a:tcPr/>
                </a:tc>
                <a:extLst>
                  <a:ext uri="{0D108BD9-81ED-4DB2-BD59-A6C34878D82A}">
                    <a16:rowId xmlns:a16="http://schemas.microsoft.com/office/drawing/2014/main" val="1805134296"/>
                  </a:ext>
                </a:extLst>
              </a:tr>
              <a:tr h="732367">
                <a:tc>
                  <a:txBody>
                    <a:bodyPr/>
                    <a:lstStyle/>
                    <a:p>
                      <a:r>
                        <a:rPr lang="en-US" dirty="0"/>
                        <a:t>Week 4</a:t>
                      </a:r>
                    </a:p>
                  </a:txBody>
                  <a:tcPr/>
                </a:tc>
                <a:tc>
                  <a:txBody>
                    <a:bodyPr/>
                    <a:lstStyle/>
                    <a:p>
                      <a:r>
                        <a:rPr lang="en-US" dirty="0"/>
                        <a:t>Community Support</a:t>
                      </a:r>
                    </a:p>
                  </a:txBody>
                  <a:tcPr/>
                </a:tc>
                <a:extLst>
                  <a:ext uri="{0D108BD9-81ED-4DB2-BD59-A6C34878D82A}">
                    <a16:rowId xmlns:a16="http://schemas.microsoft.com/office/drawing/2014/main" val="1304186031"/>
                  </a:ext>
                </a:extLst>
              </a:tr>
            </a:tbl>
          </a:graphicData>
        </a:graphic>
      </p:graphicFrame>
      <p:sp>
        <p:nvSpPr>
          <p:cNvPr id="5" name="TextBox 4">
            <a:extLst>
              <a:ext uri="{FF2B5EF4-FFF2-40B4-BE49-F238E27FC236}">
                <a16:creationId xmlns:a16="http://schemas.microsoft.com/office/drawing/2014/main" id="{0E02DB9F-0A79-4C1A-A622-5FE2E7EC3A59}"/>
              </a:ext>
            </a:extLst>
          </p:cNvPr>
          <p:cNvSpPr txBox="1"/>
          <p:nvPr/>
        </p:nvSpPr>
        <p:spPr>
          <a:xfrm>
            <a:off x="5655276" y="660204"/>
            <a:ext cx="2700372" cy="954107"/>
          </a:xfrm>
          <a:prstGeom prst="rect">
            <a:avLst/>
          </a:prstGeom>
          <a:noFill/>
        </p:spPr>
        <p:txBody>
          <a:bodyPr wrap="square" rtlCol="0">
            <a:spAutoFit/>
          </a:bodyPr>
          <a:lstStyle/>
          <a:p>
            <a:pPr algn="ctr"/>
            <a:r>
              <a:rPr lang="en-US" sz="2800" b="1" dirty="0">
                <a:solidFill>
                  <a:schemeClr val="bg1"/>
                </a:solidFill>
              </a:rPr>
              <a:t>Opened</a:t>
            </a:r>
          </a:p>
          <a:p>
            <a:pPr algn="ctr"/>
            <a:r>
              <a:rPr lang="en-US" sz="2800" b="1" dirty="0">
                <a:solidFill>
                  <a:schemeClr val="bg1"/>
                </a:solidFill>
              </a:rPr>
              <a:t>August 2021!</a:t>
            </a:r>
          </a:p>
        </p:txBody>
      </p:sp>
    </p:spTree>
    <p:extLst>
      <p:ext uri="{BB962C8B-B14F-4D97-AF65-F5344CB8AC3E}">
        <p14:creationId xmlns:p14="http://schemas.microsoft.com/office/powerpoint/2010/main" val="11667460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8D7CEDB-AE16-487E-BA86-8E41EF279882}"/>
              </a:ext>
            </a:extLst>
          </p:cNvPr>
          <p:cNvSpPr>
            <a:spLocks noGrp="1"/>
          </p:cNvSpPr>
          <p:nvPr>
            <p:ph idx="1"/>
          </p:nvPr>
        </p:nvSpPr>
        <p:spPr>
          <a:xfrm>
            <a:off x="457200" y="1676400"/>
            <a:ext cx="8229600" cy="4834719"/>
          </a:xfrm>
        </p:spPr>
        <p:txBody>
          <a:bodyPr>
            <a:normAutofit fontScale="85000" lnSpcReduction="10000"/>
          </a:bodyPr>
          <a:lstStyle/>
          <a:p>
            <a:r>
              <a:rPr lang="en-US" dirty="0"/>
              <a:t>Parenting skills, support, and mentorship programs</a:t>
            </a:r>
          </a:p>
          <a:p>
            <a:r>
              <a:rPr lang="en-US" dirty="0"/>
              <a:t>Early literacy and education programs</a:t>
            </a:r>
          </a:p>
          <a:p>
            <a:r>
              <a:rPr lang="en-US" dirty="0"/>
              <a:t>Health and wellness services and programs</a:t>
            </a:r>
          </a:p>
          <a:p>
            <a:r>
              <a:rPr lang="en-US" dirty="0"/>
              <a:t>Financial literacy classes</a:t>
            </a:r>
          </a:p>
          <a:p>
            <a:r>
              <a:rPr lang="en-US" dirty="0"/>
              <a:t>Economic Assistance, Housing and Legal Navigation Services</a:t>
            </a:r>
          </a:p>
          <a:p>
            <a:r>
              <a:rPr lang="en-US" dirty="0"/>
              <a:t>Domestic Violence Education and Advocacy</a:t>
            </a:r>
          </a:p>
          <a:p>
            <a:r>
              <a:rPr lang="en-US" dirty="0"/>
              <a:t>Peer Recovery Support Services </a:t>
            </a:r>
          </a:p>
          <a:p>
            <a:r>
              <a:rPr lang="en-US" dirty="0"/>
              <a:t>Culturally specific service navigation and language access for Latinx and Somali communities</a:t>
            </a:r>
          </a:p>
          <a:p>
            <a:pPr marL="457200" lvl="1" indent="0">
              <a:buNone/>
            </a:pPr>
            <a:endParaRPr lang="en-US" dirty="0"/>
          </a:p>
        </p:txBody>
      </p:sp>
      <p:sp>
        <p:nvSpPr>
          <p:cNvPr id="6" name="Title 1">
            <a:extLst>
              <a:ext uri="{FF2B5EF4-FFF2-40B4-BE49-F238E27FC236}">
                <a16:creationId xmlns:a16="http://schemas.microsoft.com/office/drawing/2014/main" id="{61ADA67B-7700-4361-9304-210B2AA5C213}"/>
              </a:ext>
            </a:extLst>
          </p:cNvPr>
          <p:cNvSpPr>
            <a:spLocks noGrp="1"/>
          </p:cNvSpPr>
          <p:nvPr>
            <p:ph type="title"/>
          </p:nvPr>
        </p:nvSpPr>
        <p:spPr>
          <a:xfrm>
            <a:off x="457200" y="423081"/>
            <a:ext cx="8229600" cy="1143000"/>
          </a:xfrm>
        </p:spPr>
        <p:txBody>
          <a:bodyPr/>
          <a:lstStyle/>
          <a:p>
            <a:r>
              <a:rPr lang="en-US" dirty="0"/>
              <a:t>At the FRCs, you will find:</a:t>
            </a:r>
          </a:p>
        </p:txBody>
      </p:sp>
    </p:spTree>
    <p:extLst>
      <p:ext uri="{BB962C8B-B14F-4D97-AF65-F5344CB8AC3E}">
        <p14:creationId xmlns:p14="http://schemas.microsoft.com/office/powerpoint/2010/main" val="4195903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ntent Placeholder 20">
            <a:extLst>
              <a:ext uri="{FF2B5EF4-FFF2-40B4-BE49-F238E27FC236}">
                <a16:creationId xmlns:a16="http://schemas.microsoft.com/office/drawing/2014/main" id="{10BDBF6C-E92D-45F4-B613-E0C20E48CC55}"/>
              </a:ext>
            </a:extLst>
          </p:cNvPr>
          <p:cNvGraphicFramePr>
            <a:graphicFrameLocks noGrp="1"/>
          </p:cNvGraphicFramePr>
          <p:nvPr>
            <p:ph idx="1"/>
          </p:nvPr>
        </p:nvGraphicFramePr>
        <p:xfrm>
          <a:off x="607868" y="2686051"/>
          <a:ext cx="7928264" cy="319568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0" name="Title 19">
            <a:extLst>
              <a:ext uri="{FF2B5EF4-FFF2-40B4-BE49-F238E27FC236}">
                <a16:creationId xmlns:a16="http://schemas.microsoft.com/office/drawing/2014/main" id="{503F1E78-4AF7-4707-A9DC-AEB21027BF7F}"/>
              </a:ext>
            </a:extLst>
          </p:cNvPr>
          <p:cNvSpPr>
            <a:spLocks noGrp="1"/>
          </p:cNvSpPr>
          <p:nvPr>
            <p:ph type="title"/>
          </p:nvPr>
        </p:nvSpPr>
        <p:spPr>
          <a:xfrm>
            <a:off x="1213734" y="1545938"/>
            <a:ext cx="6571060" cy="530223"/>
          </a:xfrm>
        </p:spPr>
        <p:txBody>
          <a:bodyPr>
            <a:normAutofit fontScale="90000"/>
          </a:bodyPr>
          <a:lstStyle/>
          <a:p>
            <a:r>
              <a:rPr lang="en-US" dirty="0"/>
              <a:t>FAMILY RESOURCE CENTER PARTNERS</a:t>
            </a:r>
          </a:p>
        </p:txBody>
      </p:sp>
    </p:spTree>
    <p:extLst>
      <p:ext uri="{BB962C8B-B14F-4D97-AF65-F5344CB8AC3E}">
        <p14:creationId xmlns:p14="http://schemas.microsoft.com/office/powerpoint/2010/main" val="2672838818"/>
      </p:ext>
    </p:extLst>
  </p:cSld>
  <p:clrMapOvr>
    <a:masterClrMapping/>
  </p:clrMapOvr>
</p:sld>
</file>

<file path=ppt/theme/theme1.xml><?xml version="1.0" encoding="utf-8"?>
<a:theme xmlns:a="http://schemas.openxmlformats.org/drawingml/2006/main" name="Office Theme">
  <a:themeElements>
    <a:clrScheme name="Scott County">
      <a:dk1>
        <a:srgbClr val="0B4657"/>
      </a:dk1>
      <a:lt1>
        <a:srgbClr val="FFFFFF"/>
      </a:lt1>
      <a:dk2>
        <a:srgbClr val="0B4657"/>
      </a:dk2>
      <a:lt2>
        <a:srgbClr val="FFFFFF"/>
      </a:lt2>
      <a:accent1>
        <a:srgbClr val="D47816"/>
      </a:accent1>
      <a:accent2>
        <a:srgbClr val="ECA14E"/>
      </a:accent2>
      <a:accent3>
        <a:srgbClr val="168FB2"/>
      </a:accent3>
      <a:accent4>
        <a:srgbClr val="0B4657"/>
      </a:accent4>
      <a:accent5>
        <a:srgbClr val="FFFFFF"/>
      </a:accent5>
      <a:accent6>
        <a:srgbClr val="FFFFFF"/>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FA648AFDE9C2F4AB9F674205B5D99C8" ma:contentTypeVersion="10" ma:contentTypeDescription="Create a new document." ma:contentTypeScope="" ma:versionID="59fc4d8bdf6ed58da01cd0be13395395">
  <xsd:schema xmlns:xsd="http://www.w3.org/2001/XMLSchema" xmlns:xs="http://www.w3.org/2001/XMLSchema" xmlns:p="http://schemas.microsoft.com/office/2006/metadata/properties" xmlns:ns3="89b533f0-8445-426a-81e3-6b4e5dc0d097" xmlns:ns4="59c35276-97af-40f8-afaa-81826ae2b7ad" targetNamespace="http://schemas.microsoft.com/office/2006/metadata/properties" ma:root="true" ma:fieldsID="40c364c52deb50248ce45fd021937d2b" ns3:_="" ns4:_="">
    <xsd:import namespace="89b533f0-8445-426a-81e3-6b4e5dc0d097"/>
    <xsd:import namespace="59c35276-97af-40f8-afaa-81826ae2b7ad"/>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9b533f0-8445-426a-81e3-6b4e5dc0d09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9c35276-97af-40f8-afaa-81826ae2b7ad"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9D48097-B958-4029-B815-B7DC87C54704}">
  <ds:schemaRefs>
    <ds:schemaRef ds:uri="http://schemas.microsoft.com/sharepoint/v3/contenttype/forms"/>
  </ds:schemaRefs>
</ds:datastoreItem>
</file>

<file path=customXml/itemProps2.xml><?xml version="1.0" encoding="utf-8"?>
<ds:datastoreItem xmlns:ds="http://schemas.openxmlformats.org/officeDocument/2006/customXml" ds:itemID="{0000B4D8-7402-4A1C-9936-5388022B8AE1}">
  <ds:schemaRefs>
    <ds:schemaRef ds:uri="http://schemas.microsoft.com/office/2006/documentManagement/types"/>
    <ds:schemaRef ds:uri="http://purl.org/dc/elements/1.1/"/>
    <ds:schemaRef ds:uri="http://schemas.microsoft.com/office/2006/metadata/properties"/>
    <ds:schemaRef ds:uri="59c35276-97af-40f8-afaa-81826ae2b7ad"/>
    <ds:schemaRef ds:uri="http://purl.org/dc/terms/"/>
    <ds:schemaRef ds:uri="89b533f0-8445-426a-81e3-6b4e5dc0d097"/>
    <ds:schemaRef ds:uri="http://purl.org/dc/dcmitype/"/>
    <ds:schemaRef ds:uri="http://schemas.openxmlformats.org/package/2006/metadata/core-properties"/>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6A490DA7-95B9-479D-AFE1-3F75C866C80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9b533f0-8445-426a-81e3-6b4e5dc0d097"/>
    <ds:schemaRef ds:uri="59c35276-97af-40f8-afaa-81826ae2b7a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HHS PowerPoint Template March 2019</Template>
  <TotalTime>844</TotalTime>
  <Words>1515</Words>
  <Application>Microsoft Office PowerPoint</Application>
  <PresentationFormat>On-screen Show (4:3)</PresentationFormat>
  <Paragraphs>158</Paragraphs>
  <Slides>14</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PowerPoint Presentation</vt:lpstr>
      <vt:lpstr>ABOUT FAMILY RESOURCE CENTERS (FRCs)</vt:lpstr>
      <vt:lpstr>Why Family Resource Centers? </vt:lpstr>
      <vt:lpstr>FRC Intent and Plan</vt:lpstr>
      <vt:lpstr>FRC Mission/Vision</vt:lpstr>
      <vt:lpstr>Built on 5 Protective Factors</vt:lpstr>
      <vt:lpstr>Schedule and Locations</vt:lpstr>
      <vt:lpstr>At the FRCs, you will find:</vt:lpstr>
      <vt:lpstr>FAMILY RESOURCE CENTER PARTNERS</vt:lpstr>
      <vt:lpstr>PowerPoint Presentation</vt:lpstr>
      <vt:lpstr>PowerPoint Presentation</vt:lpstr>
      <vt:lpstr>Engagement and Outreach</vt:lpstr>
      <vt:lpstr>CONTACT INFORMATION</vt:lpstr>
      <vt:lpstr>Thank you!</vt:lpstr>
    </vt:vector>
  </TitlesOfParts>
  <Company>SCOTT COUNTY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Boyechko, Krystal</dc:creator>
  <cp:lastModifiedBy>Cervenka, Tracy</cp:lastModifiedBy>
  <cp:revision>11</cp:revision>
  <dcterms:created xsi:type="dcterms:W3CDTF">2021-05-28T15:48:28Z</dcterms:created>
  <dcterms:modified xsi:type="dcterms:W3CDTF">2021-09-20T14:09:12Z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0x0101009FA648AFDE9C2F4AB9F674205B5D99C8</vt:lpwstr>
  </property>
</Properties>
</file>